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1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29"/>
    <p:restoredTop sz="96327"/>
  </p:normalViewPr>
  <p:slideViewPr>
    <p:cSldViewPr snapToGrid="0">
      <p:cViewPr>
        <p:scale>
          <a:sx n="110" d="100"/>
          <a:sy n="110" d="100"/>
        </p:scale>
        <p:origin x="1792" y="2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6F73-03DC-7452-EAA3-5B7818EB3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19A4D-A0A9-F1B5-074D-E3E83FDDC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761BE-0366-55D5-9D85-8CC8AA42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0055D-FFEF-06A3-0950-D3DB1BA7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BF81E-2440-2C47-A41B-6D7CDA59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54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3B9D-FF89-ADF5-2A06-8018C1FB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B7FB8-99FC-33C3-570A-5431A3DCA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97767-D45E-180D-89A7-E4FA48E7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ADD8-04D9-6953-571F-628D1A7F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0EC30-F185-DD98-645F-FBB1D20A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F798A-3343-3EF4-83A7-AA4B783D4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89076-CCDF-D1BE-9E8D-89B767DED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A5AF8-A9AD-C6A4-EA98-676AA300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C493F-11C6-9DAC-15DF-D595B732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A5738-FBEF-22BA-A6D3-41B90E67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7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627B-D8F7-4832-9ED5-88986EA5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AF594-9472-347C-CEF4-BD629EE7D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5E383-A15D-C64B-1C1D-56C53147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680DF-B17F-1C23-8580-00BAEBD3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19056-3BB5-8F95-86A7-A9244181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8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9550-C045-3F22-AF62-0D152E3E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8C76D-BFCC-BCC1-B733-0056C896C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80F1E-E364-88E7-7DB2-877877A3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4420-32F9-F49E-4695-7BFCCC5B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D159A-109B-DF8E-4E78-8E379255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628B-41EA-B5C7-3043-6A7CEF56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3885-476C-96D1-4767-B832C3BE4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2E6DC-5B7E-611D-986D-C0231D9DC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4A6EF-8D32-9EE2-BB3D-3C1414B9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42824-933F-A5DD-03C1-48B9A132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DB68B-E666-4573-9B3A-32F9A490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3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5038-0D73-3245-8339-9FBDD23B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6A53C-8E44-A4D2-13B2-3B16FB1B3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001FC-8940-C2FD-7CCA-EF84BDB00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FED80-6DD7-E22D-D4F5-967FA9BDD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4742-ACDA-86E7-5814-150FA1879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63ED6-8ED4-0098-EC54-CE8D9E4B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36FBE-C189-9BA6-D246-EE25B418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3F377-5D65-E5B1-C829-E76E71EC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E893C-556B-940B-AA10-1D838F25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C0D76-A4FE-E0E9-B2D8-1315C67A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EC075-6F43-521E-B881-51AF138D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D14CD-DE1B-93C1-C9AB-74FFAE62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20E64-BD69-45E4-A232-4BAB0F76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06146-CBFA-0DDC-0144-319718B9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14C47-5BAE-27BC-BCDD-9E9B8166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1023-B8C1-9CDF-38A1-0A3A42E1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667F-EABA-D4C8-EACE-249042CC1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3EB16-85FA-5D4F-E8BB-99D8FF2E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C53E6-B05C-B56D-019A-70BC334F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65CC4-E34E-7A3D-3E4C-5352205B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18BC4-54C7-29C6-6C5A-6DF7CA8F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823B-5BE2-70A5-05E9-CC7C6361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41E10-500B-94F1-DE4D-70452879A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14CBD-1DEB-AAD2-8398-7F36513BD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29906-6CFA-35CA-BA50-EF8C8EBF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C31AD-B619-CE60-EDA3-DB6FA9BC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13483-58F9-5D06-DD06-64D76F27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7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AE70D-5964-58F6-BEC9-99B4D578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C1FF-FC55-1B38-227C-D99ABD1C7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49673-6CCE-74E7-74DB-B6BB58380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4DB6-EFE0-5406-FC09-2FC6228B6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95A1-FA96-6940-726D-C94A2214F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251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/url?sa=i&amp;url=https%3A%2F%2Fen.wikipedia.org%2Fwiki%2FAgony_in_the_Garden&amp;psig=AOvVaw2V--5pLthXWaZFzgFf2KiG&amp;ust=1706301350219000&amp;source=images&amp;cd=vfe&amp;opi=89978449&amp;ved=0CBMQjRxqFwoTCKDr8YKy-YMDFQAAAAAdAAAAABA9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Opinion | What's So Good About Original Sin? - The New York Times">
            <a:extLst>
              <a:ext uri="{FF2B5EF4-FFF2-40B4-BE49-F238E27FC236}">
                <a16:creationId xmlns:a16="http://schemas.microsoft.com/office/drawing/2014/main" id="{CAE35026-6163-D1A5-412F-68BF2BA82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 r="-1" b="4330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143B9-4900-01D9-B5EB-8F24824E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SIN &amp;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TEMPTATION</a:t>
            </a:r>
          </a:p>
        </p:txBody>
      </p:sp>
    </p:spTree>
    <p:extLst>
      <p:ext uri="{BB962C8B-B14F-4D97-AF65-F5344CB8AC3E}">
        <p14:creationId xmlns:p14="http://schemas.microsoft.com/office/powerpoint/2010/main" val="2238231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4486E-86B0-3E71-4108-F456DB84E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9DB3A-9273-44B2-19FD-A2E7D22B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6543240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DISCUSSION QUESTIONS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7F247-1AD7-57BC-DF62-B54FED1EF927}"/>
              </a:ext>
            </a:extLst>
          </p:cNvPr>
          <p:cNvSpPr txBox="1"/>
          <p:nvPr/>
        </p:nvSpPr>
        <p:spPr>
          <a:xfrm>
            <a:off x="640080" y="2872899"/>
            <a:ext cx="6146483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Why do we have to confess our sins to a priest?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Why does modern society find it hard to settle on a common understanding of what is right and what is wrong?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are some examples of where contemporary society has become blind to sin?</a:t>
            </a:r>
          </a:p>
        </p:txBody>
      </p:sp>
      <p:pic>
        <p:nvPicPr>
          <p:cNvPr id="6146" name="Picture 2" descr="Relativism | Catholic Answers Encyclopedia">
            <a:extLst>
              <a:ext uri="{FF2B5EF4-FFF2-40B4-BE49-F238E27FC236}">
                <a16:creationId xmlns:a16="http://schemas.microsoft.com/office/drawing/2014/main" id="{50971A27-B43E-860D-583C-326594DBE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7183320" y="10"/>
            <a:ext cx="683271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0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B094C-4F7C-90A7-E96C-278838961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5AF70-5911-2E01-4C1A-C8506DAE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CLOSING PRAYER</a:t>
            </a:r>
            <a:br>
              <a:rPr lang="en-US" sz="5400" b="1" dirty="0"/>
            </a:br>
            <a:r>
              <a:rPr lang="en-US" sz="5400" b="1" dirty="0"/>
              <a:t>ST. MICHAEL PRAYER</a:t>
            </a:r>
          </a:p>
        </p:txBody>
      </p:sp>
      <p:pic>
        <p:nvPicPr>
          <p:cNvPr id="4" name="Picture 2" descr="Prayer to Saint Michael - Wikipedia">
            <a:extLst>
              <a:ext uri="{FF2B5EF4-FFF2-40B4-BE49-F238E27FC236}">
                <a16:creationId xmlns:a16="http://schemas.microsoft.com/office/drawing/2014/main" id="{A1889ADD-9364-7144-FE85-B8B3A14EB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r="1" b="15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C41B2-DF58-AD1A-4522-DA0676DD1502}"/>
              </a:ext>
            </a:extLst>
          </p:cNvPr>
          <p:cNvSpPr txBox="1"/>
          <p:nvPr/>
        </p:nvSpPr>
        <p:spPr>
          <a:xfrm>
            <a:off x="5297762" y="2706624"/>
            <a:ext cx="6708310" cy="3483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</a:rPr>
              <a:t>St. Michael the Archangel, defend us in battle. </a:t>
            </a:r>
            <a:br>
              <a:rPr lang="en-US" sz="2400" dirty="0"/>
            </a:br>
            <a:r>
              <a:rPr lang="en-US" sz="2400" b="0" i="0" dirty="0">
                <a:effectLst/>
              </a:rPr>
              <a:t>Be our defense against the wickedness and snares of the Devil. </a:t>
            </a:r>
            <a:br>
              <a:rPr lang="en-US" sz="2400" dirty="0"/>
            </a:br>
            <a:endParaRPr lang="en-US" sz="24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</a:rPr>
              <a:t>May God rebuke him, we humbly pray, </a:t>
            </a:r>
            <a:br>
              <a:rPr lang="en-US" sz="2400" dirty="0"/>
            </a:br>
            <a:r>
              <a:rPr lang="en-US" sz="2400" b="0" i="0" dirty="0">
                <a:effectLst/>
              </a:rPr>
              <a:t>and do thou, O Prince of the heavenly hosts, </a:t>
            </a:r>
            <a:br>
              <a:rPr lang="en-US" sz="2400" dirty="0"/>
            </a:br>
            <a:r>
              <a:rPr lang="en-US" sz="2400" b="0" i="0" dirty="0">
                <a:effectLst/>
              </a:rPr>
              <a:t>by the power of God, thrust into hell Satan, </a:t>
            </a:r>
            <a:br>
              <a:rPr lang="en-US" sz="2400" dirty="0"/>
            </a:br>
            <a:r>
              <a:rPr lang="en-US" sz="2400" b="0" i="0" dirty="0">
                <a:effectLst/>
              </a:rPr>
              <a:t>and all the evil spirits, who prowl about the world </a:t>
            </a:r>
            <a:br>
              <a:rPr lang="en-US" sz="2400" dirty="0"/>
            </a:br>
            <a:r>
              <a:rPr lang="en-US" sz="2400" b="0" i="0" dirty="0">
                <a:effectLst/>
              </a:rPr>
              <a:t>seeking the ruin of souls.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b="0" i="0" dirty="0"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27262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09F65-F4EF-1477-D33B-5D2C1D80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SIN IS A PREFERENCE FOR “SELF” OVER GOD</a:t>
            </a:r>
          </a:p>
        </p:txBody>
      </p:sp>
      <p:pic>
        <p:nvPicPr>
          <p:cNvPr id="7170" name="Picture 2" descr="Original sin - Wikipedia">
            <a:extLst>
              <a:ext uri="{FF2B5EF4-FFF2-40B4-BE49-F238E27FC236}">
                <a16:creationId xmlns:a16="http://schemas.microsoft.com/office/drawing/2014/main" id="{56506B54-86F1-7B85-54E9-3427164FE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1067" r="48839" b="-1068"/>
          <a:stretch/>
        </p:blipFill>
        <p:spPr bwMode="auto">
          <a:xfrm>
            <a:off x="0" y="0"/>
            <a:ext cx="4944228" cy="6931152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30876-E2CB-4AD5-43E1-5A6DC06C0C19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Some acts are always evil, and a good intention can never make an evil act good.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ORIGINAL SIN </a:t>
            </a:r>
            <a:r>
              <a:rPr lang="en-US" sz="1700"/>
              <a:t>– The disobedience to God’s command by our first parents out of pride, self-love, and lack of trust in him; the cause of our fallen human nature.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VENIAL SINS </a:t>
            </a:r>
            <a:r>
              <a:rPr lang="en-US" sz="1700"/>
              <a:t>– a less-grave sin that still wounds the soul, weakens the will, and can lead to mortal sin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MORTAL SINS </a:t>
            </a:r>
            <a:r>
              <a:rPr lang="en-US" sz="1700"/>
              <a:t>– a grave sin that is committed with full knowledge and intent</a:t>
            </a:r>
          </a:p>
        </p:txBody>
      </p:sp>
    </p:spTree>
    <p:extLst>
      <p:ext uri="{BB962C8B-B14F-4D97-AF65-F5344CB8AC3E}">
        <p14:creationId xmlns:p14="http://schemas.microsoft.com/office/powerpoint/2010/main" val="186098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4CE5C-E5B2-6CBC-F8BD-F8694697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E81D4-69AA-F963-E3E0-BE8C6138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EFFECTS OF SIN</a:t>
            </a:r>
          </a:p>
        </p:txBody>
      </p:sp>
      <p:sp>
        <p:nvSpPr>
          <p:cNvPr id="820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3D309-ED32-AA1F-A7EF-675A436463A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Offense to God’s justice and shatters our relationship with Him.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Darkens our intellect, weakens our will, and strengthens </a:t>
            </a:r>
            <a:r>
              <a:rPr lang="en-US" sz="1700" b="1" dirty="0"/>
              <a:t>CONCUPISCENSE.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Harms the Church, the Body of Christ, and human society.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Merits punishment, either in this world or the next, as a natural consequence.</a:t>
            </a:r>
          </a:p>
        </p:txBody>
      </p:sp>
      <p:pic>
        <p:nvPicPr>
          <p:cNvPr id="8194" name="Picture 2" descr="The Expulsion of Adam and Eve from Paradise">
            <a:extLst>
              <a:ext uri="{FF2B5EF4-FFF2-40B4-BE49-F238E27FC236}">
                <a16:creationId xmlns:a16="http://schemas.microsoft.com/office/drawing/2014/main" id="{0F957635-EAA7-769B-334F-A508DBE68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1" r="30097" b="-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8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4CC97B-3A39-1E03-AEF4-F01BE5E9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1A5DC-22C4-30FD-6800-E118635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STEPS FROM TEMPTATION TO SIN</a:t>
            </a:r>
          </a:p>
        </p:txBody>
      </p:sp>
      <p:pic>
        <p:nvPicPr>
          <p:cNvPr id="2050" name="Picture 2" descr="Jesus wages war? - by The Rev. Canon Ben DeHart">
            <a:extLst>
              <a:ext uri="{FF2B5EF4-FFF2-40B4-BE49-F238E27FC236}">
                <a16:creationId xmlns:a16="http://schemas.microsoft.com/office/drawing/2014/main" id="{0184521C-43E1-AC1B-1B1A-6ABFBBB92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6D1E4-3093-B19A-78CC-F540BF30AF24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Recognize that you are being tempted – temptation itself is not sin.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Jesus himself was tempted! (Matthew 4:1-11)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Drawing near to what is forbidden – not removing yourself from the “near occasion to sin”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Listening to the desire – nourishing an interest in what is sinful.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Yielding to the attraction and falling into sin.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5891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EDE4AC-9125-2967-3AB4-FDCD90F5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28833-D53E-3DB8-612C-FFF5B31D4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SEVEN DEADLY SINS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5C579-DE95-3188-C679-91CCBD5614F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PRIDE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GREED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ENVY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LUST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ANGER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GLUTTONY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/>
              <a:t>SLOTH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The opposing virtues are </a:t>
            </a:r>
            <a:r>
              <a:rPr lang="en-US" sz="1500" b="1"/>
              <a:t>humility, detachment, charity, generosity, gratitude, meekness, gentleness, patience, purity, self-mastery, self-control, zeal for the good, perseverance.</a:t>
            </a:r>
          </a:p>
        </p:txBody>
      </p:sp>
      <p:pic>
        <p:nvPicPr>
          <p:cNvPr id="5" name="Picture 4" descr="A painting of a circle with many images&#10;&#10;Description automatically generated">
            <a:extLst>
              <a:ext uri="{FF2B5EF4-FFF2-40B4-BE49-F238E27FC236}">
                <a16:creationId xmlns:a16="http://schemas.microsoft.com/office/drawing/2014/main" id="{A58EA2EF-7D74-46FA-E4AC-A55007F3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2" r="6078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800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san Nadathur">
            <a:extLst>
              <a:ext uri="{FF2B5EF4-FFF2-40B4-BE49-F238E27FC236}">
                <a16:creationId xmlns:a16="http://schemas.microsoft.com/office/drawing/2014/main" id="{8A594805-8BB6-121C-8C0F-F4A7896CD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267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EE51F-F43A-0F81-8241-93745B0B7985}"/>
              </a:ext>
            </a:extLst>
          </p:cNvPr>
          <p:cNvSpPr txBox="1"/>
          <p:nvPr/>
        </p:nvSpPr>
        <p:spPr>
          <a:xfrm>
            <a:off x="283464" y="292609"/>
            <a:ext cx="2148840" cy="987551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The Inferno </a:t>
            </a:r>
            <a:r>
              <a:rPr lang="en-US" sz="15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(Dante Alighieri)</a:t>
            </a:r>
          </a:p>
        </p:txBody>
      </p:sp>
    </p:spTree>
    <p:extLst>
      <p:ext uri="{BB962C8B-B14F-4D97-AF65-F5344CB8AC3E}">
        <p14:creationId xmlns:p14="http://schemas.microsoft.com/office/powerpoint/2010/main" val="319910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BCB2F-94CF-BA1A-D207-4F09D030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95237-B617-4348-1406-ED61C7E2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THROUGH JESUS, GOD OFFERS FORGIVENESS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647D6-91E8-029A-D474-40245D9EE2B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God is merciful – the Father wills to offer forgiveness for all offenses to any who would repent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Jesus was sent for this purpose – the Father sent his Son to make reconciliation possible for the whole world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Jesus offers himself in sacrifice on the cross to accomplish the will of the Father</a:t>
            </a:r>
          </a:p>
        </p:txBody>
      </p:sp>
      <p:pic>
        <p:nvPicPr>
          <p:cNvPr id="3074" name="Picture 2" descr="Crucifixion of Jesus - Wikipedia">
            <a:extLst>
              <a:ext uri="{FF2B5EF4-FFF2-40B4-BE49-F238E27FC236}">
                <a16:creationId xmlns:a16="http://schemas.microsoft.com/office/drawing/2014/main" id="{1F9450B9-DAE9-15F9-CD98-AB363F891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9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F63B4-9CB6-FB2E-4A7F-D42BF814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97905-AFE1-9158-739C-1ACCC93A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RESPONSIBILITIES BEFORE GOD</a:t>
            </a:r>
          </a:p>
        </p:txBody>
      </p:sp>
      <p:pic>
        <p:nvPicPr>
          <p:cNvPr id="4100" name="Picture 4" descr="Sermon on the Mount - Wikipedia">
            <a:extLst>
              <a:ext uri="{FF2B5EF4-FFF2-40B4-BE49-F238E27FC236}">
                <a16:creationId xmlns:a16="http://schemas.microsoft.com/office/drawing/2014/main" id="{30D8F9BE-E414-F31A-9767-A4DFE6DBA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8856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88B3C-C9A9-5CC5-EBE1-02EA802CDB8D}"/>
              </a:ext>
            </a:extLst>
          </p:cNvPr>
          <p:cNvSpPr txBox="1"/>
          <p:nvPr/>
        </p:nvSpPr>
        <p:spPr>
          <a:xfrm>
            <a:off x="5297762" y="2706624"/>
            <a:ext cx="6452278" cy="369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Examine your conscience regularly.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Beatitudes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Ten Commandments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Lord’s Prayer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Laudate App / Other Resources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Avoid temptations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Renounce the pleasure of sin, which can lead to addiction to sin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Repent of sin and ask forgiveness.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Trust that God’s grace is stronger than sin and Satan</a:t>
            </a:r>
          </a:p>
        </p:txBody>
      </p:sp>
    </p:spTree>
    <p:extLst>
      <p:ext uri="{BB962C8B-B14F-4D97-AF65-F5344CB8AC3E}">
        <p14:creationId xmlns:p14="http://schemas.microsoft.com/office/powerpoint/2010/main" val="301727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D604A-F103-7DE7-EF9B-7C0AD5E44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6" name="Rectangle 515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AFE53-7640-E567-27A9-3261E3C0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DEFENSES AGAINST SIN &amp; TEMPTATION</a:t>
            </a:r>
          </a:p>
        </p:txBody>
      </p:sp>
      <p:pic>
        <p:nvPicPr>
          <p:cNvPr id="5124" name="Picture 4" descr="Agony in the Garden - Wikipedia">
            <a:hlinkClick r:id="rId2"/>
            <a:extLst>
              <a:ext uri="{FF2B5EF4-FFF2-40B4-BE49-F238E27FC236}">
                <a16:creationId xmlns:a16="http://schemas.microsoft.com/office/drawing/2014/main" id="{9CB8D360-9EFE-0B10-04F2-B8CD3FE29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6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78DDF-70D5-B0D0-0DEA-CA19D0197698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Prayer – seek the Holy Spirit’s help and mercy and acknowledge our need for this presence in our weakness (St. Michael Prayer)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Mortification – (self-denial) try and give up or avoid things that are sinful and desirable which will strengthen the will to resist sin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Frequent reception of the Sacraments – Reconciliation and Eucharist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Follow Jesus – He commands us to seek holiness and desire eternal union with God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Plenary and Partial Indulgences – What are they?</a:t>
            </a:r>
          </a:p>
        </p:txBody>
      </p:sp>
      <p:pic>
        <p:nvPicPr>
          <p:cNvPr id="5125" name="Picture 5" descr="Agony in the Garden - Wikipedia">
            <a:extLst>
              <a:ext uri="{FF2B5EF4-FFF2-40B4-BE49-F238E27FC236}">
                <a16:creationId xmlns:a16="http://schemas.microsoft.com/office/drawing/2014/main" id="{C0706B58-1DEB-AD5E-0665-1896E19A8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600" y="-9753600"/>
            <a:ext cx="2413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4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608</Words>
  <Application>Microsoft Macintosh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SIN &amp; TEMPTATION</vt:lpstr>
      <vt:lpstr>SIN IS A PREFERENCE FOR “SELF” OVER GOD</vt:lpstr>
      <vt:lpstr>EFFECTS OF SIN</vt:lpstr>
      <vt:lpstr>STEPS FROM TEMPTATION TO SIN</vt:lpstr>
      <vt:lpstr>SEVEN DEADLY SINS</vt:lpstr>
      <vt:lpstr>PowerPoint Presentation</vt:lpstr>
      <vt:lpstr>THROUGH JESUS, GOD OFFERS FORGIVENESS</vt:lpstr>
      <vt:lpstr>RESPONSIBILITIES BEFORE GOD</vt:lpstr>
      <vt:lpstr>DEFENSES AGAINST SIN &amp; TEMPTATION</vt:lpstr>
      <vt:lpstr>DISCUSSION QUESTIONS</vt:lpstr>
      <vt:lpstr>CLOSING PRAYER ST. MICHAEL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&amp; TEMPTATION</dc:title>
  <dc:creator>lindsaymsartorio@gmail.com</dc:creator>
  <cp:lastModifiedBy>lindsaymsartorio@gmail.com</cp:lastModifiedBy>
  <cp:revision>1</cp:revision>
  <dcterms:created xsi:type="dcterms:W3CDTF">2024-01-25T16:45:47Z</dcterms:created>
  <dcterms:modified xsi:type="dcterms:W3CDTF">2024-01-25T21:45:02Z</dcterms:modified>
</cp:coreProperties>
</file>