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5" r:id="rId1"/>
  </p:sldMasterIdLst>
  <p:notesMasterIdLst>
    <p:notesMasterId r:id="rId22"/>
  </p:notesMasterIdLst>
  <p:sldIdLst>
    <p:sldId id="256" r:id="rId2"/>
    <p:sldId id="274" r:id="rId3"/>
    <p:sldId id="257" r:id="rId4"/>
    <p:sldId id="260" r:id="rId5"/>
    <p:sldId id="261" r:id="rId6"/>
    <p:sldId id="273" r:id="rId7"/>
    <p:sldId id="258" r:id="rId8"/>
    <p:sldId id="262" r:id="rId9"/>
    <p:sldId id="275" r:id="rId10"/>
    <p:sldId id="266" r:id="rId11"/>
    <p:sldId id="267" r:id="rId12"/>
    <p:sldId id="268" r:id="rId13"/>
    <p:sldId id="269" r:id="rId14"/>
    <p:sldId id="272" r:id="rId15"/>
    <p:sldId id="259" r:id="rId16"/>
    <p:sldId id="263" r:id="rId17"/>
    <p:sldId id="264" r:id="rId18"/>
    <p:sldId id="265" r:id="rId19"/>
    <p:sldId id="270" r:id="rId20"/>
    <p:sldId id="2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18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99"/>
    <p:restoredTop sz="94654"/>
  </p:normalViewPr>
  <p:slideViewPr>
    <p:cSldViewPr snapToGrid="0" snapToObjects="1">
      <p:cViewPr varScale="1">
        <p:scale>
          <a:sx n="85" d="100"/>
          <a:sy n="85" d="100"/>
        </p:scale>
        <p:origin x="73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92113-B35C-5041-9749-6671E586E0C5}" type="datetimeFigureOut">
              <a:rPr lang="en-US" smtClean="0"/>
              <a:t>11/23/2020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9352C1-85A4-054D-8E00-E8A0241D88A3}" type="slidenum">
              <a:rPr lang="en-US" smtClean="0"/>
              <a:t>‹#›</a:t>
            </a:fld>
            <a:endParaRPr lang="en-US"/>
          </a:p>
        </p:txBody>
      </p:sp>
    </p:spTree>
    <p:extLst>
      <p:ext uri="{BB962C8B-B14F-4D97-AF65-F5344CB8AC3E}">
        <p14:creationId xmlns:p14="http://schemas.microsoft.com/office/powerpoint/2010/main" val="1580585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Church year is structured around the life of Jesus.  It pursues</a:t>
            </a:r>
            <a:r>
              <a:rPr lang="en-US" baseline="0" dirty="0" smtClean="0"/>
              <a:t> Him from the first signs of His coming in Advent to His birth at Christmas, to His trials in Lent, and death on Good Friday, to the wonders of His Easter Resurrection and Ascension, and finally glimpses a vision of Him enthroned as King in glory (Feast of Christ the King – 11/25/2018)</a:t>
            </a:r>
            <a:endParaRPr lang="en-US" dirty="0"/>
          </a:p>
        </p:txBody>
      </p:sp>
      <p:sp>
        <p:nvSpPr>
          <p:cNvPr id="4" name="Slide Number Placeholder 3"/>
          <p:cNvSpPr>
            <a:spLocks noGrp="1"/>
          </p:cNvSpPr>
          <p:nvPr>
            <p:ph type="sldNum" sz="quarter" idx="10"/>
          </p:nvPr>
        </p:nvSpPr>
        <p:spPr/>
        <p:txBody>
          <a:bodyPr/>
          <a:lstStyle/>
          <a:p>
            <a:fld id="{049352C1-85A4-054D-8E00-E8A0241D88A3}" type="slidenum">
              <a:rPr lang="en-US" smtClean="0"/>
              <a:t>3</a:t>
            </a:fld>
            <a:endParaRPr lang="en-US"/>
          </a:p>
        </p:txBody>
      </p:sp>
    </p:spTree>
    <p:extLst>
      <p:ext uri="{BB962C8B-B14F-4D97-AF65-F5344CB8AC3E}">
        <p14:creationId xmlns:p14="http://schemas.microsoft.com/office/powerpoint/2010/main" val="529633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Ideas:  St. Andrew is the one who brought Peter</a:t>
            </a:r>
            <a:r>
              <a:rPr lang="en-US" baseline="0" dirty="0" smtClean="0"/>
              <a:t> to see Jesus,  together they leave their old lives behind and begin their lives anew with Jesus, </a:t>
            </a:r>
            <a:endParaRPr lang="en-US" dirty="0"/>
          </a:p>
        </p:txBody>
      </p:sp>
      <p:sp>
        <p:nvSpPr>
          <p:cNvPr id="4" name="Slide Number Placeholder 3"/>
          <p:cNvSpPr>
            <a:spLocks noGrp="1"/>
          </p:cNvSpPr>
          <p:nvPr>
            <p:ph type="sldNum" sz="quarter" idx="10"/>
          </p:nvPr>
        </p:nvSpPr>
        <p:spPr/>
        <p:txBody>
          <a:bodyPr/>
          <a:lstStyle/>
          <a:p>
            <a:fld id="{049352C1-85A4-054D-8E00-E8A0241D88A3}" type="slidenum">
              <a:rPr lang="en-US" smtClean="0"/>
              <a:t>7</a:t>
            </a:fld>
            <a:endParaRPr lang="en-US"/>
          </a:p>
        </p:txBody>
      </p:sp>
    </p:spTree>
    <p:extLst>
      <p:ext uri="{BB962C8B-B14F-4D97-AF65-F5344CB8AC3E}">
        <p14:creationId xmlns:p14="http://schemas.microsoft.com/office/powerpoint/2010/main" val="816697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61BEF0D-F0BB-DE4B-95CE-6DB70DBA9567}" type="datetimeFigureOut">
              <a:rPr lang="en-US" smtClean="0"/>
              <a:pPr/>
              <a:t>11/23/2020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11/23/2020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61BEF0D-F0BB-DE4B-95CE-6DB70DBA9567}" type="datetimeFigureOut">
              <a:rPr lang="en-US" smtClean="0"/>
              <a:pPr/>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61BEF0D-F0BB-DE4B-95CE-6DB70DBA9567}" type="datetimeFigureOut">
              <a:rPr lang="en-US" smtClean="0"/>
              <a:pPr/>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Drag picture to placeholder or click icon to add</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11/23/2020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392902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800" dirty="0" smtClean="0">
                <a:latin typeface="Lucida Calligraphy" charset="0"/>
                <a:ea typeface="Lucida Calligraphy" charset="0"/>
                <a:cs typeface="Lucida Calligraphy" charset="0"/>
              </a:rPr>
              <a:t>Advent</a:t>
            </a:r>
            <a:endParaRPr lang="en-US" sz="8800" dirty="0">
              <a:latin typeface="Lucida Calligraphy" charset="0"/>
              <a:ea typeface="Lucida Calligraphy" charset="0"/>
              <a:cs typeface="Lucida Calligraphy" charset="0"/>
            </a:endParaRPr>
          </a:p>
        </p:txBody>
      </p:sp>
    </p:spTree>
    <p:extLst>
      <p:ext uri="{BB962C8B-B14F-4D97-AF65-F5344CB8AC3E}">
        <p14:creationId xmlns:p14="http://schemas.microsoft.com/office/powerpoint/2010/main" val="122584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1821051"/>
            <a:ext cx="8825659" cy="4198749"/>
          </a:xfrm>
        </p:spPr>
        <p:txBody>
          <a:bodyPr/>
          <a:lstStyle/>
          <a:p>
            <a:r>
              <a:rPr lang="en-US" dirty="0" smtClean="0"/>
              <a:t>Traditionally a ring of evergreen holding candles</a:t>
            </a:r>
          </a:p>
          <a:p>
            <a:pPr lvl="1"/>
            <a:r>
              <a:rPr lang="en-US" dirty="0" smtClean="0"/>
              <a:t>Ring: signifies eternity of God – no beginning or end</a:t>
            </a:r>
          </a:p>
          <a:p>
            <a:pPr lvl="1"/>
            <a:r>
              <a:rPr lang="en-US" dirty="0" smtClean="0"/>
              <a:t>Evergreen – eternal life with Christ</a:t>
            </a:r>
          </a:p>
          <a:p>
            <a:pPr lvl="2"/>
            <a:r>
              <a:rPr lang="en-US" dirty="0" smtClean="0"/>
              <a:t>Sometimes holly with berries, symbolizing crown of thorns and His precious blood</a:t>
            </a:r>
          </a:p>
          <a:p>
            <a:pPr lvl="1"/>
            <a:r>
              <a:rPr lang="en-US" dirty="0" smtClean="0">
                <a:solidFill>
                  <a:srgbClr val="333333"/>
                </a:solidFill>
              </a:rPr>
              <a:t>The candlelight </a:t>
            </a:r>
            <a:r>
              <a:rPr lang="en-US" dirty="0">
                <a:solidFill>
                  <a:srgbClr val="333333"/>
                </a:solidFill>
              </a:rPr>
              <a:t>represents Christ, who entered this world to scatter the darkness of evil and show us the way of righteousness.  The progression of lighting candles shows our increasing readiness to meet our Lord. </a:t>
            </a:r>
          </a:p>
          <a:p>
            <a:r>
              <a:rPr lang="en-US" dirty="0" smtClean="0">
                <a:solidFill>
                  <a:srgbClr val="333333"/>
                </a:solidFill>
              </a:rPr>
              <a:t>Candles are lit with accompanying prayers each night to mark the progress through Advent</a:t>
            </a:r>
          </a:p>
          <a:p>
            <a:pPr marL="0" indent="0">
              <a:buNone/>
            </a:pPr>
            <a:endParaRPr lang="en-US" dirty="0" smtClean="0">
              <a:solidFill>
                <a:srgbClr val="333333"/>
              </a:solidFill>
            </a:endParaRPr>
          </a:p>
          <a:p>
            <a:r>
              <a:rPr lang="en-US" i="1" dirty="0" smtClean="0">
                <a:solidFill>
                  <a:srgbClr val="333333"/>
                </a:solidFill>
              </a:rPr>
              <a:t>How many candles are in the wreath and what colors are they?</a:t>
            </a:r>
            <a:endParaRPr lang="en-US" i="1" dirty="0"/>
          </a:p>
        </p:txBody>
      </p:sp>
      <p:sp>
        <p:nvSpPr>
          <p:cNvPr id="4" name="Title 3"/>
          <p:cNvSpPr>
            <a:spLocks noGrp="1"/>
          </p:cNvSpPr>
          <p:nvPr>
            <p:ph type="title"/>
          </p:nvPr>
        </p:nvSpPr>
        <p:spPr>
          <a:gradFill flip="none" rotWithShape="1">
            <a:gsLst>
              <a:gs pos="0">
                <a:schemeClr val="accent6">
                  <a:lumMod val="50000"/>
                </a:schemeClr>
              </a:gs>
              <a:gs pos="79000">
                <a:schemeClr val="accent1">
                  <a:tint val="44500"/>
                  <a:satMod val="160000"/>
                </a:schemeClr>
              </a:gs>
              <a:gs pos="100000">
                <a:schemeClr val="accent1">
                  <a:tint val="23500"/>
                  <a:satMod val="160000"/>
                </a:schemeClr>
              </a:gs>
            </a:gsLst>
            <a:lin ang="2700000" scaled="1"/>
            <a:tileRect/>
          </a:gradFill>
          <a:effectLst>
            <a:softEdge rad="0"/>
          </a:effectLst>
        </p:spPr>
        <p:txBody>
          <a:bodyPr/>
          <a:lstStyle/>
          <a:p>
            <a:r>
              <a:rPr lang="en-US" sz="4000" dirty="0" smtClean="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rPr>
              <a:t>The Advent Wreath</a:t>
            </a:r>
            <a:endParaRPr lang="en-US" sz="4000" dirty="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endParaRPr>
          </a:p>
        </p:txBody>
      </p:sp>
    </p:spTree>
    <p:extLst>
      <p:ext uri="{BB962C8B-B14F-4D97-AF65-F5344CB8AC3E}">
        <p14:creationId xmlns:p14="http://schemas.microsoft.com/office/powerpoint/2010/main" val="214004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1836549"/>
            <a:ext cx="8825659" cy="4183251"/>
          </a:xfrm>
        </p:spPr>
        <p:txBody>
          <a:bodyPr>
            <a:normAutofit/>
          </a:bodyPr>
          <a:lstStyle/>
          <a:p>
            <a:r>
              <a:rPr lang="en-US" dirty="0" smtClean="0"/>
              <a:t>The Four Candles – One for each Sunday of Advent</a:t>
            </a:r>
          </a:p>
          <a:p>
            <a:r>
              <a:rPr lang="en-US" b="1" dirty="0" smtClean="0">
                <a:solidFill>
                  <a:srgbClr val="7030A0"/>
                </a:solidFill>
              </a:rPr>
              <a:t>Hope</a:t>
            </a:r>
            <a:r>
              <a:rPr lang="en-US" dirty="0" smtClean="0"/>
              <a:t>: Jesus is coming!</a:t>
            </a:r>
            <a:endParaRPr lang="en-US" dirty="0"/>
          </a:p>
          <a:p>
            <a:r>
              <a:rPr lang="en-US" b="1" dirty="0" smtClean="0">
                <a:solidFill>
                  <a:srgbClr val="7030A0"/>
                </a:solidFill>
              </a:rPr>
              <a:t>Faith</a:t>
            </a:r>
            <a:r>
              <a:rPr lang="en-US" dirty="0" smtClean="0"/>
              <a:t>:  Reminding </a:t>
            </a:r>
            <a:r>
              <a:rPr lang="en-US" dirty="0"/>
              <a:t>us of Mary and Joseph’s journey to Bethlehem.</a:t>
            </a:r>
          </a:p>
          <a:p>
            <a:r>
              <a:rPr lang="en-US" b="1" dirty="0" smtClean="0">
                <a:solidFill>
                  <a:schemeClr val="accent6"/>
                </a:solidFill>
              </a:rPr>
              <a:t>Joy</a:t>
            </a:r>
            <a:r>
              <a:rPr lang="en-US" dirty="0" smtClean="0"/>
              <a:t>: Gaudete Sunday - Our preparation is now half-finished and Jesus is coming!</a:t>
            </a:r>
            <a:endParaRPr lang="en-US" dirty="0"/>
          </a:p>
          <a:p>
            <a:r>
              <a:rPr lang="en-US" b="1" dirty="0" smtClean="0">
                <a:solidFill>
                  <a:srgbClr val="7030A0"/>
                </a:solidFill>
              </a:rPr>
              <a:t>Peace</a:t>
            </a:r>
            <a:r>
              <a:rPr lang="en-US" dirty="0" smtClean="0"/>
              <a:t>: “</a:t>
            </a:r>
            <a:r>
              <a:rPr lang="en-US" dirty="0"/>
              <a:t>Peace on Earth, Good Will Toward Men</a:t>
            </a:r>
            <a:r>
              <a:rPr lang="en-US" dirty="0" smtClean="0"/>
              <a:t>.”</a:t>
            </a:r>
            <a:r>
              <a:rPr lang="en-US" dirty="0"/>
              <a:t/>
            </a:r>
            <a:br>
              <a:rPr lang="en-US" dirty="0"/>
            </a:br>
            <a:endParaRPr lang="en-US" dirty="0"/>
          </a:p>
          <a:p>
            <a:endParaRPr lang="en-US" dirty="0"/>
          </a:p>
        </p:txBody>
      </p:sp>
      <p:sp>
        <p:nvSpPr>
          <p:cNvPr id="4" name="Title 3"/>
          <p:cNvSpPr>
            <a:spLocks noGrp="1"/>
          </p:cNvSpPr>
          <p:nvPr>
            <p:ph type="title"/>
          </p:nvPr>
        </p:nvSpPr>
        <p:spPr>
          <a:gradFill flip="none" rotWithShape="1">
            <a:gsLst>
              <a:gs pos="0">
                <a:schemeClr val="accent6">
                  <a:lumMod val="50000"/>
                </a:schemeClr>
              </a:gs>
              <a:gs pos="79000">
                <a:schemeClr val="accent1">
                  <a:tint val="44500"/>
                  <a:satMod val="160000"/>
                </a:schemeClr>
              </a:gs>
              <a:gs pos="100000">
                <a:schemeClr val="accent1">
                  <a:tint val="23500"/>
                  <a:satMod val="160000"/>
                </a:schemeClr>
              </a:gs>
            </a:gsLst>
            <a:lin ang="2700000" scaled="1"/>
            <a:tileRect/>
          </a:gradFill>
          <a:effectLst>
            <a:softEdge rad="0"/>
          </a:effectLst>
        </p:spPr>
        <p:txBody>
          <a:bodyPr/>
          <a:lstStyle/>
          <a:p>
            <a:r>
              <a:rPr lang="en-US" sz="4000" dirty="0" smtClean="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rPr>
              <a:t>The Advent Wreath</a:t>
            </a:r>
            <a:endParaRPr lang="en-US" sz="4000" dirty="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1504" y="4032704"/>
            <a:ext cx="3104863" cy="2578615"/>
          </a:xfrm>
          <a:prstGeom prst="rect">
            <a:avLst/>
          </a:prstGeom>
        </p:spPr>
      </p:pic>
    </p:spTree>
    <p:extLst>
      <p:ext uri="{BB962C8B-B14F-4D97-AF65-F5344CB8AC3E}">
        <p14:creationId xmlns:p14="http://schemas.microsoft.com/office/powerpoint/2010/main" val="1633471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1851831"/>
            <a:ext cx="8825659" cy="3208365"/>
          </a:xfrm>
        </p:spPr>
        <p:txBody>
          <a:bodyPr>
            <a:normAutofit fontScale="92500" lnSpcReduction="20000"/>
          </a:bodyPr>
          <a:lstStyle/>
          <a:p>
            <a:pPr marL="0" indent="0">
              <a:buNone/>
            </a:pPr>
            <a:r>
              <a:rPr lang="en-US" dirty="0" smtClean="0"/>
              <a:t>Advent Hymns</a:t>
            </a:r>
            <a:r>
              <a:rPr lang="en-US" dirty="0"/>
              <a:t> help </a:t>
            </a:r>
            <a:r>
              <a:rPr lang="en-US" dirty="0" smtClean="0"/>
              <a:t>us experience </a:t>
            </a:r>
            <a:r>
              <a:rPr lang="en-US" dirty="0"/>
              <a:t>this season of preparation, expectation, and waiting to celebrate the birth of the Lord. </a:t>
            </a:r>
            <a:endParaRPr lang="en-US" dirty="0" smtClean="0"/>
          </a:p>
          <a:p>
            <a:pPr marL="0" indent="0">
              <a:buNone/>
            </a:pPr>
            <a:endParaRPr lang="en-US" dirty="0" smtClean="0"/>
          </a:p>
          <a:p>
            <a:pPr marL="457200" lvl="1" indent="0">
              <a:buNone/>
            </a:pPr>
            <a:r>
              <a:rPr lang="en-US" sz="1800" dirty="0" smtClean="0"/>
              <a:t>_ _ _  _ _ _ _ _   (HINT: Latin for “Hail Mary”)</a:t>
            </a:r>
            <a:r>
              <a:rPr lang="en-US" sz="1800" dirty="0"/>
              <a:t>	</a:t>
            </a:r>
            <a:endParaRPr lang="en-US" sz="1800" dirty="0" smtClean="0"/>
          </a:p>
          <a:p>
            <a:pPr marL="457200" lvl="1" indent="0">
              <a:buNone/>
            </a:pPr>
            <a:r>
              <a:rPr lang="en-US" sz="1800" dirty="0" smtClean="0"/>
              <a:t>O Come, O Come _ _ _ _ _ _ _ _  	</a:t>
            </a:r>
          </a:p>
          <a:p>
            <a:pPr lvl="2">
              <a:buFont typeface="Wingdings" charset="2"/>
              <a:buChar char="Ø"/>
            </a:pPr>
            <a:r>
              <a:rPr lang="en-US" dirty="0" smtClean="0"/>
              <a:t>What does ‘Emmanuel’ mean?			</a:t>
            </a:r>
          </a:p>
          <a:p>
            <a:pPr marL="457200" lvl="1" indent="0">
              <a:buNone/>
            </a:pPr>
            <a:r>
              <a:rPr lang="en-US" sz="1800" dirty="0" smtClean="0"/>
              <a:t>People Look _ _ _ _				</a:t>
            </a:r>
          </a:p>
          <a:p>
            <a:pPr marL="457200" lvl="1" indent="0">
              <a:buNone/>
            </a:pPr>
            <a:r>
              <a:rPr lang="en-US" sz="1800" dirty="0" smtClean="0"/>
              <a:t>_ _ _ _ _ _’_ </a:t>
            </a:r>
            <a:r>
              <a:rPr lang="en-US" sz="1800" dirty="0"/>
              <a:t>Messiah </a:t>
            </a:r>
            <a:endParaRPr lang="en-US" sz="1800" dirty="0" smtClean="0"/>
          </a:p>
          <a:p>
            <a:pPr marL="457200" lvl="1" indent="0">
              <a:buNone/>
            </a:pPr>
            <a:r>
              <a:rPr lang="en-US" sz="1800" dirty="0" smtClean="0"/>
              <a:t>Let All Mortal Flesh Keep Silence</a:t>
            </a:r>
          </a:p>
          <a:p>
            <a:pPr marL="457200" lvl="1" indent="0">
              <a:buNone/>
            </a:pPr>
            <a:r>
              <a:rPr lang="en-US" sz="1800" dirty="0" smtClean="0"/>
              <a:t>Come Thou Fount of Every Blessing</a:t>
            </a:r>
          </a:p>
        </p:txBody>
      </p:sp>
      <p:sp>
        <p:nvSpPr>
          <p:cNvPr id="4" name="Title 3"/>
          <p:cNvSpPr>
            <a:spLocks noGrp="1"/>
          </p:cNvSpPr>
          <p:nvPr>
            <p:ph type="title"/>
          </p:nvPr>
        </p:nvSpPr>
        <p:spPr>
          <a:gradFill flip="none" rotWithShape="1">
            <a:gsLst>
              <a:gs pos="0">
                <a:schemeClr val="accent6">
                  <a:lumMod val="50000"/>
                </a:schemeClr>
              </a:gs>
              <a:gs pos="79000">
                <a:schemeClr val="accent1">
                  <a:tint val="44500"/>
                  <a:satMod val="160000"/>
                </a:schemeClr>
              </a:gs>
              <a:gs pos="100000">
                <a:schemeClr val="accent1">
                  <a:tint val="23500"/>
                  <a:satMod val="160000"/>
                </a:schemeClr>
              </a:gs>
            </a:gsLst>
            <a:lin ang="2700000" scaled="1"/>
            <a:tileRect/>
          </a:gradFill>
          <a:effectLst>
            <a:softEdge rad="0"/>
          </a:effectLst>
        </p:spPr>
        <p:txBody>
          <a:bodyPr/>
          <a:lstStyle/>
          <a:p>
            <a:r>
              <a:rPr lang="en-US" sz="4000" dirty="0" smtClean="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rPr>
              <a:t>Advent Music</a:t>
            </a:r>
            <a:endParaRPr lang="en-US" sz="4000" dirty="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3865" y="3989598"/>
            <a:ext cx="2172317" cy="2258802"/>
          </a:xfrm>
          <a:prstGeom prst="rect">
            <a:avLst/>
          </a:prstGeom>
        </p:spPr>
      </p:pic>
    </p:spTree>
    <p:extLst>
      <p:ext uri="{BB962C8B-B14F-4D97-AF65-F5344CB8AC3E}">
        <p14:creationId xmlns:p14="http://schemas.microsoft.com/office/powerpoint/2010/main" val="112090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015139" y="2673457"/>
            <a:ext cx="9484962" cy="707886"/>
          </a:xfrm>
          <a:prstGeom prst="rect">
            <a:avLst/>
          </a:prstGeom>
          <a:noFill/>
        </p:spPr>
        <p:txBody>
          <a:bodyPr wrap="square" rtlCol="0">
            <a:spAutoFit/>
          </a:bodyPr>
          <a:lstStyle/>
          <a:p>
            <a:r>
              <a:rPr lang="en-US" sz="4000" b="1" dirty="0" smtClean="0">
                <a:solidFill>
                  <a:srgbClr val="7030A0"/>
                </a:solidFill>
                <a:latin typeface="Apple Chancery" charset="0"/>
                <a:ea typeface="Apple Chancery" charset="0"/>
                <a:cs typeface="Apple Chancery" charset="0"/>
              </a:rPr>
              <a:t>Advent Traditions Around the World</a:t>
            </a:r>
            <a:r>
              <a:rPr lang="is-IS" sz="4000" b="1" dirty="0" smtClean="0">
                <a:solidFill>
                  <a:srgbClr val="7030A0"/>
                </a:solidFill>
                <a:latin typeface="Apple Chancery" charset="0"/>
                <a:ea typeface="Apple Chancery" charset="0"/>
                <a:cs typeface="Apple Chancery" charset="0"/>
              </a:rPr>
              <a:t>…</a:t>
            </a:r>
            <a:endParaRPr lang="en-US" sz="4000" b="1" dirty="0">
              <a:solidFill>
                <a:srgbClr val="7030A0"/>
              </a:solidFill>
              <a:latin typeface="Apple Chancery" charset="0"/>
              <a:ea typeface="Apple Chancery" charset="0"/>
              <a:cs typeface="Apple Chancery" charset="0"/>
            </a:endParaRPr>
          </a:p>
        </p:txBody>
      </p:sp>
    </p:spTree>
    <p:extLst>
      <p:ext uri="{BB962C8B-B14F-4D97-AF65-F5344CB8AC3E}">
        <p14:creationId xmlns:p14="http://schemas.microsoft.com/office/powerpoint/2010/main" val="1142513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1906076"/>
            <a:ext cx="6594199" cy="4587714"/>
          </a:xfrm>
        </p:spPr>
        <p:txBody>
          <a:bodyPr>
            <a:normAutofit fontScale="85000" lnSpcReduction="20000"/>
          </a:bodyPr>
          <a:lstStyle/>
          <a:p>
            <a:r>
              <a:rPr lang="en-US" dirty="0" smtClean="0"/>
              <a:t>Feast of St. Nicholas (Celebrated on December 6</a:t>
            </a:r>
            <a:r>
              <a:rPr lang="en-US" baseline="30000" dirty="0" smtClean="0"/>
              <a:t>th</a:t>
            </a:r>
            <a:r>
              <a:rPr lang="en-US" dirty="0" smtClean="0"/>
              <a:t> in Western countries)</a:t>
            </a:r>
          </a:p>
          <a:p>
            <a:pPr lvl="2"/>
            <a:r>
              <a:rPr lang="en-US" dirty="0" smtClean="0"/>
              <a:t>What do you know about St. Nicholas?</a:t>
            </a:r>
          </a:p>
          <a:p>
            <a:r>
              <a:rPr lang="en-US" dirty="0" smtClean="0"/>
              <a:t>Bishop in Myra (now Turkey) in 4</a:t>
            </a:r>
            <a:r>
              <a:rPr lang="en-US" baseline="30000" dirty="0" smtClean="0"/>
              <a:t>th</a:t>
            </a:r>
            <a:r>
              <a:rPr lang="en-US" dirty="0" smtClean="0"/>
              <a:t> C.  who was known for his generosity</a:t>
            </a:r>
          </a:p>
          <a:p>
            <a:r>
              <a:rPr lang="en-US" dirty="0"/>
              <a:t>One </a:t>
            </a:r>
            <a:r>
              <a:rPr lang="en-US" dirty="0" smtClean="0"/>
              <a:t>story: </a:t>
            </a:r>
            <a:r>
              <a:rPr lang="en-US" dirty="0"/>
              <a:t>a family in his community was </a:t>
            </a:r>
            <a:r>
              <a:rPr lang="en-US" dirty="0" smtClean="0"/>
              <a:t>desperately poor; </a:t>
            </a:r>
            <a:r>
              <a:rPr lang="en-US" dirty="0"/>
              <a:t>the father </a:t>
            </a:r>
            <a:r>
              <a:rPr lang="en-US" dirty="0" smtClean="0"/>
              <a:t>had </a:t>
            </a:r>
            <a:r>
              <a:rPr lang="en-US" dirty="0"/>
              <a:t>been unable to find husbands for his three daughters. </a:t>
            </a:r>
            <a:r>
              <a:rPr lang="en-US" dirty="0" smtClean="0"/>
              <a:t>One </a:t>
            </a:r>
            <a:r>
              <a:rPr lang="en-US" dirty="0"/>
              <a:t>night, Nicholas </a:t>
            </a:r>
            <a:r>
              <a:rPr lang="en-US" dirty="0" smtClean="0"/>
              <a:t>came to </a:t>
            </a:r>
            <a:r>
              <a:rPr lang="en-US" dirty="0"/>
              <a:t>their </a:t>
            </a:r>
            <a:r>
              <a:rPr lang="en-US" dirty="0" smtClean="0"/>
              <a:t>home and </a:t>
            </a:r>
            <a:r>
              <a:rPr lang="en-US" dirty="0"/>
              <a:t>tossed three bags of gold into the open window (or down the chimney, in some versions)—thereby saving them from a terrible fate. This tale is probably the source of his eventual connection to the tradition of gift-giving at Christmas</a:t>
            </a:r>
            <a:r>
              <a:rPr lang="en-US" dirty="0" smtClean="0"/>
              <a:t>.</a:t>
            </a:r>
          </a:p>
          <a:p>
            <a:r>
              <a:rPr lang="en-US" dirty="0"/>
              <a:t>Over the next millennium, St. Nicholas gradually became associated with </a:t>
            </a:r>
            <a:r>
              <a:rPr lang="en-US" dirty="0" smtClean="0"/>
              <a:t>gift-giving. </a:t>
            </a:r>
            <a:r>
              <a:rPr lang="en-US" dirty="0"/>
              <a:t>In the </a:t>
            </a:r>
            <a:r>
              <a:rPr lang="en-US" dirty="0" smtClean="0"/>
              <a:t>12</a:t>
            </a:r>
            <a:r>
              <a:rPr lang="en-US" baseline="30000" dirty="0" smtClean="0"/>
              <a:t>th</a:t>
            </a:r>
            <a:r>
              <a:rPr lang="en-US" dirty="0" smtClean="0"/>
              <a:t> </a:t>
            </a:r>
            <a:r>
              <a:rPr lang="en-US" dirty="0"/>
              <a:t>century, </a:t>
            </a:r>
            <a:r>
              <a:rPr lang="en-US" dirty="0" smtClean="0"/>
              <a:t>nuns</a:t>
            </a:r>
            <a:r>
              <a:rPr lang="en-US" dirty="0"/>
              <a:t> began placing gifts in the shoes of little children on St. Nicholas's Eve. The saint became an enchanting night-time benefactor</a:t>
            </a:r>
            <a:endParaRPr lang="en-US" dirty="0" smtClean="0"/>
          </a:p>
          <a:p>
            <a:r>
              <a:rPr lang="en-US" dirty="0"/>
              <a:t>The custom spread with immigration to North America when Dutch children told their English-speaking friends about "Sinter </a:t>
            </a:r>
            <a:r>
              <a:rPr lang="en-US" dirty="0" err="1"/>
              <a:t>Klaas</a:t>
            </a:r>
            <a:r>
              <a:rPr lang="en-US" dirty="0"/>
              <a:t>," the bishop in red </a:t>
            </a:r>
            <a:r>
              <a:rPr lang="en-US" dirty="0" smtClean="0"/>
              <a:t>vestments</a:t>
            </a:r>
            <a:r>
              <a:rPr lang="en-US" dirty="0"/>
              <a:t> who brought them surprises on his feast day. The American mispronunciation—Santa Claus—eventually took on a life of its own. </a:t>
            </a:r>
          </a:p>
        </p:txBody>
      </p:sp>
      <p:sp>
        <p:nvSpPr>
          <p:cNvPr id="4" name="Title 3"/>
          <p:cNvSpPr txBox="1">
            <a:spLocks noGrp="1"/>
          </p:cNvSpPr>
          <p:nvPr>
            <p:ph type="title"/>
          </p:nvPr>
        </p:nvSpPr>
        <p:spPr bwMode="gray">
          <a:prstGeom prst="rect">
            <a:avLst/>
          </a:prstGeom>
          <a:gradFill flip="none" rotWithShape="1">
            <a:gsLst>
              <a:gs pos="0">
                <a:schemeClr val="accent6">
                  <a:lumMod val="50000"/>
                </a:schemeClr>
              </a:gs>
              <a:gs pos="79000">
                <a:schemeClr val="accent1">
                  <a:tint val="44500"/>
                  <a:satMod val="160000"/>
                </a:schemeClr>
              </a:gs>
              <a:gs pos="100000">
                <a:schemeClr val="accent1">
                  <a:tint val="23500"/>
                  <a:satMod val="160000"/>
                </a:schemeClr>
              </a:gs>
            </a:gsLst>
            <a:lin ang="2700000" scaled="1"/>
            <a:tileRect/>
          </a:gradFill>
          <a:effectLst>
            <a:softEdge rad="0"/>
          </a:effectLst>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rPr>
              <a:t>Eastern and Western Europe</a:t>
            </a:r>
            <a:endParaRPr lang="en-US" sz="4000" dirty="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4452" y="2518475"/>
            <a:ext cx="2244082" cy="3029917"/>
          </a:xfrm>
          <a:prstGeom prst="rect">
            <a:avLst/>
          </a:prstGeom>
        </p:spPr>
      </p:pic>
    </p:spTree>
    <p:extLst>
      <p:ext uri="{BB962C8B-B14F-4D97-AF65-F5344CB8AC3E}">
        <p14:creationId xmlns:p14="http://schemas.microsoft.com/office/powerpoint/2010/main" val="133166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54954" y="1356102"/>
            <a:ext cx="8825659" cy="4252993"/>
          </a:xfrm>
        </p:spPr>
        <p:txBody>
          <a:bodyPr>
            <a:normAutofit/>
          </a:bodyPr>
          <a:lstStyle/>
          <a:p>
            <a:pPr fontAlgn="base"/>
            <a:r>
              <a:rPr lang="en-US" sz="1500" dirty="0" err="1" smtClean="0">
                <a:solidFill>
                  <a:srgbClr val="333333"/>
                </a:solidFill>
                <a:latin typeface="Verdana" charset="0"/>
              </a:rPr>
              <a:t>Roraty</a:t>
            </a:r>
            <a:r>
              <a:rPr lang="en-US" sz="1500" dirty="0" smtClean="0">
                <a:solidFill>
                  <a:srgbClr val="333333"/>
                </a:solidFill>
                <a:latin typeface="Verdana" charset="0"/>
              </a:rPr>
              <a:t> Mass:  Early </a:t>
            </a:r>
            <a:r>
              <a:rPr lang="en-US" sz="1500" dirty="0">
                <a:solidFill>
                  <a:srgbClr val="333333"/>
                </a:solidFill>
                <a:latin typeface="Verdana" charset="0"/>
              </a:rPr>
              <a:t>morning Mass </a:t>
            </a:r>
            <a:r>
              <a:rPr lang="en-US" sz="1500" dirty="0" smtClean="0">
                <a:solidFill>
                  <a:srgbClr val="333333"/>
                </a:solidFill>
                <a:latin typeface="Verdana" charset="0"/>
              </a:rPr>
              <a:t>celebrated throughout Advent beginning just </a:t>
            </a:r>
            <a:r>
              <a:rPr lang="en-US" sz="1500" dirty="0">
                <a:solidFill>
                  <a:srgbClr val="333333"/>
                </a:solidFill>
                <a:latin typeface="Verdana" charset="0"/>
              </a:rPr>
              <a:t>before sunrise in almost complete darkness in the church. </a:t>
            </a:r>
            <a:r>
              <a:rPr lang="en-US" sz="1500" dirty="0" smtClean="0">
                <a:solidFill>
                  <a:srgbClr val="333333"/>
                </a:solidFill>
                <a:latin typeface="Verdana" charset="0"/>
              </a:rPr>
              <a:t>“</a:t>
            </a:r>
            <a:r>
              <a:rPr lang="en-US" sz="1500" dirty="0" err="1" smtClean="0">
                <a:solidFill>
                  <a:srgbClr val="333333"/>
                </a:solidFill>
                <a:latin typeface="Verdana" charset="0"/>
              </a:rPr>
              <a:t>Roraty</a:t>
            </a:r>
            <a:r>
              <a:rPr lang="en-US" sz="1500" dirty="0" smtClean="0">
                <a:solidFill>
                  <a:srgbClr val="333333"/>
                </a:solidFill>
                <a:latin typeface="Verdana" charset="0"/>
              </a:rPr>
              <a:t>” </a:t>
            </a:r>
            <a:r>
              <a:rPr lang="en-US" sz="1500" dirty="0">
                <a:solidFill>
                  <a:srgbClr val="333333"/>
                </a:solidFill>
                <a:latin typeface="Verdana" charset="0"/>
              </a:rPr>
              <a:t>comes from the ancient Latin chant that is sung to begin the service: </a:t>
            </a:r>
            <a:r>
              <a:rPr lang="en-US" sz="1500" i="1" dirty="0" err="1">
                <a:solidFill>
                  <a:srgbClr val="333333"/>
                </a:solidFill>
                <a:latin typeface="Verdana" charset="0"/>
              </a:rPr>
              <a:t>Rorate</a:t>
            </a:r>
            <a:r>
              <a:rPr lang="en-US" sz="1500" i="1" dirty="0">
                <a:solidFill>
                  <a:srgbClr val="333333"/>
                </a:solidFill>
                <a:latin typeface="Verdana" charset="0"/>
              </a:rPr>
              <a:t> </a:t>
            </a:r>
            <a:r>
              <a:rPr lang="en-US" sz="1500" i="1" dirty="0" err="1">
                <a:solidFill>
                  <a:srgbClr val="333333"/>
                </a:solidFill>
                <a:latin typeface="Verdana" charset="0"/>
              </a:rPr>
              <a:t>Coeli</a:t>
            </a:r>
            <a:r>
              <a:rPr lang="en-US" sz="1500" i="1" dirty="0">
                <a:solidFill>
                  <a:srgbClr val="333333"/>
                </a:solidFill>
                <a:latin typeface="Verdana" charset="0"/>
              </a:rPr>
              <a:t>, de super; et </a:t>
            </a:r>
            <a:r>
              <a:rPr lang="en-US" sz="1500" i="1" dirty="0" err="1">
                <a:solidFill>
                  <a:srgbClr val="333333"/>
                </a:solidFill>
                <a:latin typeface="Verdana" charset="0"/>
              </a:rPr>
              <a:t>nubes</a:t>
            </a:r>
            <a:r>
              <a:rPr lang="en-US" sz="1500" i="1" dirty="0">
                <a:solidFill>
                  <a:srgbClr val="333333"/>
                </a:solidFill>
                <a:latin typeface="Verdana" charset="0"/>
              </a:rPr>
              <a:t> </a:t>
            </a:r>
            <a:r>
              <a:rPr lang="en-US" sz="1500" i="1" dirty="0" err="1">
                <a:solidFill>
                  <a:srgbClr val="333333"/>
                </a:solidFill>
                <a:latin typeface="Verdana" charset="0"/>
              </a:rPr>
              <a:t>pluant</a:t>
            </a:r>
            <a:r>
              <a:rPr lang="en-US" sz="1500" i="1" dirty="0">
                <a:solidFill>
                  <a:srgbClr val="333333"/>
                </a:solidFill>
                <a:latin typeface="Verdana" charset="0"/>
              </a:rPr>
              <a:t> </a:t>
            </a:r>
            <a:r>
              <a:rPr lang="en-US" sz="1500" i="1" dirty="0" err="1">
                <a:solidFill>
                  <a:srgbClr val="333333"/>
                </a:solidFill>
                <a:latin typeface="Verdana" charset="0"/>
              </a:rPr>
              <a:t>justum</a:t>
            </a:r>
            <a:r>
              <a:rPr lang="en-US" sz="1500" dirty="0">
                <a:solidFill>
                  <a:srgbClr val="333333"/>
                </a:solidFill>
                <a:latin typeface="Verdana" charset="0"/>
              </a:rPr>
              <a:t> – </a:t>
            </a:r>
            <a:r>
              <a:rPr lang="en-US" sz="1500" i="1" dirty="0" smtClean="0">
                <a:solidFill>
                  <a:srgbClr val="333333"/>
                </a:solidFill>
                <a:latin typeface="Verdana" charset="0"/>
              </a:rPr>
              <a:t>“O </a:t>
            </a:r>
            <a:r>
              <a:rPr lang="en-US" sz="1500" i="1" dirty="0">
                <a:solidFill>
                  <a:srgbClr val="333333"/>
                </a:solidFill>
                <a:latin typeface="Verdana" charset="0"/>
              </a:rPr>
              <a:t>Heavens, drop down your dew from on high and may the Just One be rained by the </a:t>
            </a:r>
            <a:r>
              <a:rPr lang="en-US" sz="1500" i="1" dirty="0" smtClean="0">
                <a:solidFill>
                  <a:srgbClr val="333333"/>
                </a:solidFill>
                <a:latin typeface="Verdana" charset="0"/>
              </a:rPr>
              <a:t>clouds”. </a:t>
            </a:r>
            <a:r>
              <a:rPr lang="en-US" sz="1500" dirty="0">
                <a:solidFill>
                  <a:srgbClr val="333333"/>
                </a:solidFill>
                <a:latin typeface="Verdana" charset="0"/>
              </a:rPr>
              <a:t>The words of the ancient hymn are a plea for God’s gift of His Son. As the hymn is sung candles are gradually lit in the dark </a:t>
            </a:r>
            <a:r>
              <a:rPr lang="en-US" sz="1500" dirty="0" smtClean="0">
                <a:solidFill>
                  <a:srgbClr val="333333"/>
                </a:solidFill>
                <a:latin typeface="Verdana" charset="0"/>
              </a:rPr>
              <a:t>church. The </a:t>
            </a:r>
            <a:r>
              <a:rPr lang="en-US" sz="1500" dirty="0">
                <a:solidFill>
                  <a:srgbClr val="333333"/>
                </a:solidFill>
                <a:latin typeface="Verdana" charset="0"/>
              </a:rPr>
              <a:t>people wait in darkness not only for the rising of the sun but ultimately for the return of the Son of God, so beautifully symbolized by dawn’s first light.</a:t>
            </a:r>
          </a:p>
          <a:p>
            <a:pPr lvl="5"/>
            <a:r>
              <a:rPr lang="en-US" sz="1400" b="1" i="1" dirty="0" smtClean="0"/>
              <a:t>Which pope, now a Saint, hailed from Poland?</a:t>
            </a:r>
            <a:endParaRPr lang="en-US" sz="1400" b="1" i="1" dirty="0"/>
          </a:p>
        </p:txBody>
      </p:sp>
      <p:sp>
        <p:nvSpPr>
          <p:cNvPr id="5" name="Title 3"/>
          <p:cNvSpPr>
            <a:spLocks noGrp="1"/>
          </p:cNvSpPr>
          <p:nvPr>
            <p:ph type="title"/>
          </p:nvPr>
        </p:nvSpPr>
        <p:spPr>
          <a:xfrm>
            <a:off x="1154954" y="493221"/>
            <a:ext cx="8761413" cy="706964"/>
          </a:xfrm>
          <a:gradFill flip="none" rotWithShape="1">
            <a:gsLst>
              <a:gs pos="0">
                <a:schemeClr val="accent6">
                  <a:lumMod val="50000"/>
                </a:schemeClr>
              </a:gs>
              <a:gs pos="79000">
                <a:schemeClr val="accent1">
                  <a:tint val="44500"/>
                  <a:satMod val="160000"/>
                </a:schemeClr>
              </a:gs>
              <a:gs pos="100000">
                <a:schemeClr val="accent1">
                  <a:tint val="23500"/>
                  <a:satMod val="160000"/>
                </a:schemeClr>
              </a:gs>
            </a:gsLst>
            <a:lin ang="2700000" scaled="1"/>
            <a:tileRect/>
          </a:gradFill>
          <a:effectLst>
            <a:softEdge rad="0"/>
          </a:effectLst>
        </p:spPr>
        <p:txBody>
          <a:bodyPr/>
          <a:lstStyle/>
          <a:p>
            <a:r>
              <a:rPr lang="en-US" sz="4000" dirty="0" smtClean="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rPr>
              <a:t>Poland</a:t>
            </a:r>
            <a:endParaRPr lang="en-US" sz="4000" dirty="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1206" y="3724138"/>
            <a:ext cx="6393051" cy="2995667"/>
          </a:xfrm>
          <a:prstGeom prst="rect">
            <a:avLst/>
          </a:prstGeom>
        </p:spPr>
      </p:pic>
    </p:spTree>
    <p:extLst>
      <p:ext uri="{BB962C8B-B14F-4D97-AF65-F5344CB8AC3E}">
        <p14:creationId xmlns:p14="http://schemas.microsoft.com/office/powerpoint/2010/main" val="155291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ssolv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Alp</a:t>
            </a:r>
            <a:endParaRPr lang="en-US" dirty="0"/>
          </a:p>
        </p:txBody>
      </p:sp>
      <p:sp>
        <p:nvSpPr>
          <p:cNvPr id="4" name="Content Placeholder 3"/>
          <p:cNvSpPr>
            <a:spLocks noGrp="1"/>
          </p:cNvSpPr>
          <p:nvPr>
            <p:ph idx="1"/>
          </p:nvPr>
        </p:nvSpPr>
        <p:spPr>
          <a:xfrm>
            <a:off x="1154954" y="2193010"/>
            <a:ext cx="8825659" cy="3826790"/>
          </a:xfrm>
        </p:spPr>
        <p:txBody>
          <a:bodyPr/>
          <a:lstStyle/>
          <a:p>
            <a:r>
              <a:rPr lang="en-US" b="1" i="1" dirty="0" err="1"/>
              <a:t>Josephstragen</a:t>
            </a:r>
            <a:r>
              <a:rPr lang="en-US" dirty="0"/>
              <a:t> -- "carrying St. Joseph." Each night, a group of boys would carry a statue of St. Joseph to another boy's home. The </a:t>
            </a:r>
            <a:r>
              <a:rPr lang="en-US" dirty="0" smtClean="0"/>
              <a:t>next night, </a:t>
            </a:r>
            <a:r>
              <a:rPr lang="en-US" dirty="0"/>
              <a:t>the boy who had been visited would join the procession, making the number of carriers grow progressively larger. On Christmas Eve all the boys, accompanied by schoolgirls dressed in white, would process the statue through the town to the church, where it would be placed near the manger.</a:t>
            </a:r>
          </a:p>
        </p:txBody>
      </p:sp>
      <p:sp>
        <p:nvSpPr>
          <p:cNvPr id="5" name="Title 3"/>
          <p:cNvSpPr txBox="1">
            <a:spLocks/>
          </p:cNvSpPr>
          <p:nvPr/>
        </p:nvSpPr>
        <p:spPr bwMode="gray">
          <a:xfrm>
            <a:off x="1307354" y="1126068"/>
            <a:ext cx="8761413" cy="706964"/>
          </a:xfrm>
          <a:prstGeom prst="rect">
            <a:avLst/>
          </a:prstGeom>
          <a:gradFill flip="none" rotWithShape="1">
            <a:gsLst>
              <a:gs pos="0">
                <a:schemeClr val="accent6">
                  <a:lumMod val="50000"/>
                </a:schemeClr>
              </a:gs>
              <a:gs pos="79000">
                <a:schemeClr val="accent1">
                  <a:tint val="44500"/>
                  <a:satMod val="160000"/>
                </a:schemeClr>
              </a:gs>
              <a:gs pos="100000">
                <a:schemeClr val="accent1">
                  <a:tint val="23500"/>
                  <a:satMod val="160000"/>
                </a:schemeClr>
              </a:gs>
            </a:gsLst>
            <a:lin ang="2700000" scaled="1"/>
            <a:tileRect/>
          </a:gradFill>
          <a:effectLst>
            <a:softEdge rad="0"/>
          </a:effectLst>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rPr>
              <a:t>Alpine Countries</a:t>
            </a:r>
            <a:endParaRPr lang="en-US" sz="4000" dirty="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160" y="3966705"/>
            <a:ext cx="4781226" cy="2666133"/>
          </a:xfrm>
          <a:prstGeom prst="rect">
            <a:avLst/>
          </a:prstGeom>
        </p:spPr>
      </p:pic>
    </p:spTree>
    <p:extLst>
      <p:ext uri="{BB962C8B-B14F-4D97-AF65-F5344CB8AC3E}">
        <p14:creationId xmlns:p14="http://schemas.microsoft.com/office/powerpoint/2010/main" val="339275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1890793"/>
            <a:ext cx="8825659" cy="4129007"/>
          </a:xfrm>
        </p:spPr>
        <p:txBody>
          <a:bodyPr/>
          <a:lstStyle/>
          <a:p>
            <a:r>
              <a:rPr lang="en-US" dirty="0" smtClean="0"/>
              <a:t>La Posada (“The Inn”)</a:t>
            </a:r>
          </a:p>
          <a:p>
            <a:r>
              <a:rPr lang="en-US" dirty="0" smtClean="0"/>
              <a:t>Re-enactment of the journey of Mary and Joseph to Bethlehem for the census and finding no place to stay.  The participants go from door to door knocking and singing Advent and Christmas carols.  All homes turn them away until the last one</a:t>
            </a:r>
            <a:r>
              <a:rPr lang="is-IS" dirty="0" smtClean="0"/>
              <a:t>…</a:t>
            </a:r>
            <a:endParaRPr lang="en-US" dirty="0" smtClean="0"/>
          </a:p>
          <a:p>
            <a:pPr lvl="1"/>
            <a:endParaRPr lang="en-US" dirty="0"/>
          </a:p>
        </p:txBody>
      </p:sp>
      <p:sp>
        <p:nvSpPr>
          <p:cNvPr id="4" name="Title 3"/>
          <p:cNvSpPr txBox="1">
            <a:spLocks noGrp="1"/>
          </p:cNvSpPr>
          <p:nvPr>
            <p:ph type="title"/>
          </p:nvPr>
        </p:nvSpPr>
        <p:spPr bwMode="gray">
          <a:prstGeom prst="rect">
            <a:avLst/>
          </a:prstGeom>
          <a:gradFill flip="none" rotWithShape="1">
            <a:gsLst>
              <a:gs pos="0">
                <a:schemeClr val="accent6">
                  <a:lumMod val="50000"/>
                </a:schemeClr>
              </a:gs>
              <a:gs pos="79000">
                <a:schemeClr val="accent1">
                  <a:tint val="44500"/>
                  <a:satMod val="160000"/>
                </a:schemeClr>
              </a:gs>
              <a:gs pos="100000">
                <a:schemeClr val="accent1">
                  <a:tint val="23500"/>
                  <a:satMod val="160000"/>
                </a:schemeClr>
              </a:gs>
            </a:gsLst>
            <a:lin ang="2700000" scaled="1"/>
            <a:tileRect/>
          </a:gradFill>
          <a:effectLst>
            <a:softEdge rad="0"/>
          </a:effectLst>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rPr>
              <a:t>Latin America</a:t>
            </a:r>
            <a:endParaRPr lang="en-US" sz="4000" dirty="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0075" y="3471749"/>
            <a:ext cx="4588573" cy="3192521"/>
          </a:xfrm>
          <a:prstGeom prst="rect">
            <a:avLst/>
          </a:prstGeom>
        </p:spPr>
      </p:pic>
    </p:spTree>
    <p:extLst>
      <p:ext uri="{BB962C8B-B14F-4D97-AF65-F5344CB8AC3E}">
        <p14:creationId xmlns:p14="http://schemas.microsoft.com/office/powerpoint/2010/main" val="629674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1913825"/>
            <a:ext cx="8825659" cy="4479226"/>
          </a:xfrm>
        </p:spPr>
        <p:txBody>
          <a:bodyPr/>
          <a:lstStyle/>
          <a:p>
            <a:r>
              <a:rPr lang="en-US" dirty="0" smtClean="0"/>
              <a:t>Feast of St. Lucy – December 13.  (283-304 A.D.) Christian martyr under Emperor Diocletian).  Patron saint of the blind.</a:t>
            </a:r>
          </a:p>
          <a:p>
            <a:r>
              <a:rPr lang="en-US" dirty="0" smtClean="0"/>
              <a:t>St. Lucy is the ”Saint of Light”, and is therefore an appropriate Advent figure to foreshadow the coming of Jesus, the Light of the World</a:t>
            </a:r>
          </a:p>
          <a:p>
            <a:r>
              <a:rPr lang="en-US" dirty="0" smtClean="0"/>
              <a:t>Traditionally, the oldest girl of the household arises early and dresses as St. Lucy, wearing a white dress with red sash and a crown of candles.  She presents a variety of pastries and cookies to the rest of the family.</a:t>
            </a:r>
            <a:endParaRPr lang="en-US" dirty="0"/>
          </a:p>
        </p:txBody>
      </p:sp>
      <p:sp>
        <p:nvSpPr>
          <p:cNvPr id="4" name="Title 3"/>
          <p:cNvSpPr txBox="1">
            <a:spLocks noGrp="1"/>
          </p:cNvSpPr>
          <p:nvPr>
            <p:ph type="title"/>
          </p:nvPr>
        </p:nvSpPr>
        <p:spPr bwMode="gray">
          <a:prstGeom prst="rect">
            <a:avLst/>
          </a:prstGeom>
          <a:gradFill flip="none" rotWithShape="1">
            <a:gsLst>
              <a:gs pos="0">
                <a:schemeClr val="accent6">
                  <a:lumMod val="50000"/>
                </a:schemeClr>
              </a:gs>
              <a:gs pos="79000">
                <a:schemeClr val="accent1">
                  <a:tint val="44500"/>
                  <a:satMod val="160000"/>
                </a:schemeClr>
              </a:gs>
              <a:gs pos="100000">
                <a:schemeClr val="accent1">
                  <a:tint val="23500"/>
                  <a:satMod val="160000"/>
                </a:schemeClr>
              </a:gs>
            </a:gsLst>
            <a:lin ang="2700000" scaled="1"/>
            <a:tileRect/>
          </a:gradFill>
          <a:effectLst>
            <a:softEdge rad="0"/>
          </a:effectLst>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rPr>
              <a:t>Scandinavia</a:t>
            </a:r>
            <a:endParaRPr lang="en-US" sz="4000" dirty="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311" y="4182881"/>
            <a:ext cx="4184543" cy="2358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9220" y="4201048"/>
            <a:ext cx="2286000" cy="2321732"/>
          </a:xfrm>
          <a:prstGeom prst="rect">
            <a:avLst/>
          </a:prstGeom>
        </p:spPr>
      </p:pic>
    </p:spTree>
    <p:extLst>
      <p:ext uri="{BB962C8B-B14F-4D97-AF65-F5344CB8AC3E}">
        <p14:creationId xmlns:p14="http://schemas.microsoft.com/office/powerpoint/2010/main" val="135051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1991532"/>
            <a:ext cx="8825659" cy="4028268"/>
          </a:xfrm>
        </p:spPr>
        <p:txBody>
          <a:bodyPr/>
          <a:lstStyle/>
          <a:p>
            <a:r>
              <a:rPr lang="en-US" dirty="0" err="1" smtClean="0"/>
              <a:t>Phillipines</a:t>
            </a:r>
            <a:r>
              <a:rPr lang="en-US" dirty="0" smtClean="0"/>
              <a:t>:  </a:t>
            </a:r>
            <a:r>
              <a:rPr lang="en-US" dirty="0" err="1" smtClean="0"/>
              <a:t>Misas</a:t>
            </a:r>
            <a:r>
              <a:rPr lang="en-US" dirty="0" smtClean="0"/>
              <a:t> de Aguinaldo or “Gift Masses”.  A novena of Masses beginning on December 16 and end on Christmas Eve.  After every Mass, families celebrate together eating traditional desserts and sweets</a:t>
            </a:r>
          </a:p>
          <a:p>
            <a:endParaRPr lang="en-US" dirty="0" smtClean="0"/>
          </a:p>
          <a:p>
            <a:r>
              <a:rPr lang="en-US" dirty="0" smtClean="0"/>
              <a:t>China: During Advent, Christians light paper lanterns and display in their homes and windows</a:t>
            </a:r>
          </a:p>
          <a:p>
            <a:endParaRPr lang="en-US" dirty="0"/>
          </a:p>
          <a:p>
            <a:r>
              <a:rPr lang="en-US" dirty="0" smtClean="0"/>
              <a:t>Middle East: “Barbara branch”.  A twig from a fruit tree is placed in water.  It is named after St. Barbara, a Christian martyr.  It is said that things will go well for the family whose branch blooms on or before Christmas Day.  This tradition comes from Jesus being the root that sprouts from the stump of Jesse.</a:t>
            </a:r>
            <a:endParaRPr lang="en-US" dirty="0"/>
          </a:p>
        </p:txBody>
      </p:sp>
      <p:sp>
        <p:nvSpPr>
          <p:cNvPr id="4" name="Title 3"/>
          <p:cNvSpPr txBox="1">
            <a:spLocks noGrp="1"/>
          </p:cNvSpPr>
          <p:nvPr>
            <p:ph type="title"/>
          </p:nvPr>
        </p:nvSpPr>
        <p:spPr bwMode="gray">
          <a:prstGeom prst="rect">
            <a:avLst/>
          </a:prstGeom>
          <a:gradFill flip="none" rotWithShape="1">
            <a:gsLst>
              <a:gs pos="0">
                <a:schemeClr val="accent6">
                  <a:lumMod val="50000"/>
                </a:schemeClr>
              </a:gs>
              <a:gs pos="79000">
                <a:schemeClr val="accent1">
                  <a:tint val="44500"/>
                  <a:satMod val="160000"/>
                </a:schemeClr>
              </a:gs>
              <a:gs pos="100000">
                <a:schemeClr val="accent1">
                  <a:tint val="23500"/>
                  <a:satMod val="160000"/>
                </a:schemeClr>
              </a:gs>
            </a:gsLst>
            <a:lin ang="2700000" scaled="1"/>
            <a:tileRect/>
          </a:gradFill>
          <a:effectLst>
            <a:softEdge rad="0"/>
          </a:effectLst>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rPr>
              <a:t>Asia and the Middle East</a:t>
            </a:r>
            <a:endParaRPr lang="en-US" sz="4000" dirty="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endParaRPr>
          </a:p>
        </p:txBody>
      </p:sp>
    </p:spTree>
    <p:extLst>
      <p:ext uri="{BB962C8B-B14F-4D97-AF65-F5344CB8AC3E}">
        <p14:creationId xmlns:p14="http://schemas.microsoft.com/office/powerpoint/2010/main" val="72258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hancery" charset="0"/>
                <a:ea typeface="Apple Chancery" charset="0"/>
                <a:cs typeface="Apple Chancery" charset="0"/>
              </a:rPr>
              <a:t/>
            </a:r>
            <a:br>
              <a:rPr lang="en-US" dirty="0" smtClean="0">
                <a:latin typeface="Apple Chancery" charset="0"/>
                <a:ea typeface="Apple Chancery" charset="0"/>
                <a:cs typeface="Apple Chancery" charset="0"/>
              </a:rPr>
            </a:br>
            <a:r>
              <a:rPr lang="en-US" dirty="0" smtClean="0">
                <a:latin typeface="Apple Chancery" charset="0"/>
                <a:ea typeface="Apple Chancery" charset="0"/>
                <a:cs typeface="Apple Chancery" charset="0"/>
              </a:rPr>
              <a:t>Why do we have a liturgical </a:t>
            </a:r>
            <a:r>
              <a:rPr lang="en-US" dirty="0">
                <a:latin typeface="Apple Chancery" charset="0"/>
                <a:ea typeface="Apple Chancery" charset="0"/>
                <a:cs typeface="Apple Chancery" charset="0"/>
              </a:rPr>
              <a:t>c</a:t>
            </a:r>
            <a:r>
              <a:rPr lang="en-US" dirty="0" smtClean="0">
                <a:latin typeface="Apple Chancery" charset="0"/>
                <a:ea typeface="Apple Chancery" charset="0"/>
                <a:cs typeface="Apple Chancery" charset="0"/>
              </a:rPr>
              <a:t>alendar</a:t>
            </a:r>
            <a:r>
              <a:rPr lang="en-US" dirty="0">
                <a:latin typeface="Apple Chancery" charset="0"/>
                <a:ea typeface="Apple Chancery" charset="0"/>
                <a:cs typeface="Apple Chancery" charset="0"/>
              </a:rPr>
              <a:t>?</a:t>
            </a:r>
            <a:br>
              <a:rPr lang="en-US" dirty="0">
                <a:latin typeface="Apple Chancery" charset="0"/>
                <a:ea typeface="Apple Chancery" charset="0"/>
                <a:cs typeface="Apple Chancery" charset="0"/>
              </a:rPr>
            </a:br>
            <a:endParaRPr lang="en-US" dirty="0"/>
          </a:p>
        </p:txBody>
      </p:sp>
      <p:sp>
        <p:nvSpPr>
          <p:cNvPr id="3" name="Content Placeholder 2"/>
          <p:cNvSpPr>
            <a:spLocks noGrp="1"/>
          </p:cNvSpPr>
          <p:nvPr>
            <p:ph idx="1"/>
          </p:nvPr>
        </p:nvSpPr>
        <p:spPr>
          <a:xfrm>
            <a:off x="1154954" y="2409987"/>
            <a:ext cx="7834063" cy="2347994"/>
          </a:xfrm>
        </p:spPr>
        <p:txBody>
          <a:bodyPr>
            <a:normAutofit fontScale="62500" lnSpcReduction="20000"/>
          </a:bodyPr>
          <a:lstStyle/>
          <a:p>
            <a:pPr marL="0" indent="0">
              <a:buNone/>
            </a:pPr>
            <a:endParaRPr lang="en-US" dirty="0" smtClean="0"/>
          </a:p>
          <a:p>
            <a:pPr marL="0" indent="0">
              <a:buNone/>
            </a:pPr>
            <a:r>
              <a:rPr lang="en-US" sz="3200" b="1" dirty="0"/>
              <a:t>Purpose:</a:t>
            </a:r>
            <a:r>
              <a:rPr lang="en-US" sz="3200" dirty="0"/>
              <a:t> To unify the faithful in orienting our days around the person of Jesus</a:t>
            </a:r>
          </a:p>
          <a:p>
            <a:pPr marL="0" indent="0" algn="ctr">
              <a:buNone/>
            </a:pPr>
            <a:endParaRPr lang="en-US" sz="3200" dirty="0" smtClean="0">
              <a:latin typeface="Apple Chancery" charset="0"/>
              <a:ea typeface="Apple Chancery" charset="0"/>
              <a:cs typeface="Apple Chancery" charset="0"/>
            </a:endParaRPr>
          </a:p>
          <a:p>
            <a:pPr marL="0" indent="0">
              <a:buNone/>
            </a:pPr>
            <a:r>
              <a:rPr lang="en-US" sz="2800" dirty="0" smtClean="0"/>
              <a:t>	CCC </a:t>
            </a:r>
            <a:r>
              <a:rPr lang="en-US" sz="2800" dirty="0"/>
              <a:t>1194: “The Church, ‘in the course of the year</a:t>
            </a:r>
            <a:r>
              <a:rPr lang="is-IS" sz="2800" dirty="0"/>
              <a:t>…unfolds the </a:t>
            </a:r>
            <a:r>
              <a:rPr lang="is-IS" sz="2800" dirty="0" smtClean="0"/>
              <a:t>	whole </a:t>
            </a:r>
            <a:r>
              <a:rPr lang="is-IS" sz="2800" dirty="0"/>
              <a:t>mystery of </a:t>
            </a:r>
            <a:r>
              <a:rPr lang="is-IS" sz="2800" dirty="0" smtClean="0"/>
              <a:t>Christ from his Incarnation and Nativity through 	his Ascension, to Pentecost and the expectation of the blessed 	hope of the coming of the Lord”</a:t>
            </a:r>
            <a:endParaRPr lang="is-IS" sz="2800" dirty="0"/>
          </a:p>
        </p:txBody>
      </p:sp>
      <p:sp>
        <p:nvSpPr>
          <p:cNvPr id="4" name="TextBox 3"/>
          <p:cNvSpPr txBox="1"/>
          <p:nvPr/>
        </p:nvSpPr>
        <p:spPr>
          <a:xfrm>
            <a:off x="3931471" y="4980629"/>
            <a:ext cx="7393577" cy="1200329"/>
          </a:xfrm>
          <a:prstGeom prst="rect">
            <a:avLst/>
          </a:prstGeom>
          <a:noFill/>
        </p:spPr>
        <p:txBody>
          <a:bodyPr wrap="square" rtlCol="0">
            <a:spAutoFit/>
          </a:bodyPr>
          <a:lstStyle/>
          <a:p>
            <a:r>
              <a:rPr lang="en-US" sz="2400" dirty="0" smtClean="0">
                <a:solidFill>
                  <a:srgbClr val="0070C0"/>
                </a:solidFill>
                <a:latin typeface="Apple Chancery" charset="0"/>
                <a:ea typeface="Apple Chancery" charset="0"/>
                <a:cs typeface="Apple Chancery" charset="0"/>
              </a:rPr>
              <a:t>“In the absence of the Liturgical Calendar we will structure our lives around whatever shouts at us most loudly”</a:t>
            </a:r>
            <a:r>
              <a:rPr lang="en-US" sz="2000" dirty="0" smtClean="0">
                <a:solidFill>
                  <a:srgbClr val="0070C0"/>
                </a:solidFill>
                <a:latin typeface="Apple Chancery" charset="0"/>
                <a:ea typeface="Apple Chancery" charset="0"/>
                <a:cs typeface="Apple Chancery" charset="0"/>
              </a:rPr>
              <a:t>  </a:t>
            </a:r>
            <a:r>
              <a:rPr lang="en-US" sz="2000" dirty="0" smtClean="0">
                <a:ea typeface="Apple Chancery" charset="0"/>
                <a:cs typeface="Apple Chancery" charset="0"/>
              </a:rPr>
              <a:t> </a:t>
            </a:r>
            <a:r>
              <a:rPr lang="en-US" sz="1400" dirty="0" err="1" smtClean="0">
                <a:ea typeface="Apple Chancery" charset="0"/>
                <a:cs typeface="Apple Chancery" charset="0"/>
              </a:rPr>
              <a:t>www.osv.com</a:t>
            </a:r>
            <a:endParaRPr lang="en-US" sz="1400" dirty="0">
              <a:solidFill>
                <a:srgbClr val="0070C0"/>
              </a:solidFill>
              <a:latin typeface="Apple Chancery" charset="0"/>
              <a:ea typeface="Apple Chancery" charset="0"/>
              <a:cs typeface="Apple Chancery" charset="0"/>
            </a:endParaRPr>
          </a:p>
        </p:txBody>
      </p:sp>
    </p:spTree>
    <p:extLst>
      <p:ext uri="{BB962C8B-B14F-4D97-AF65-F5344CB8AC3E}">
        <p14:creationId xmlns:p14="http://schemas.microsoft.com/office/powerpoint/2010/main" val="46727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dissolve">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759418" y="2162014"/>
            <a:ext cx="9043261" cy="707886"/>
          </a:xfrm>
          <a:prstGeom prst="rect">
            <a:avLst/>
          </a:prstGeom>
          <a:noFill/>
        </p:spPr>
        <p:txBody>
          <a:bodyPr wrap="square" rtlCol="0">
            <a:spAutoFit/>
          </a:bodyPr>
          <a:lstStyle/>
          <a:p>
            <a:r>
              <a:rPr lang="en-US" sz="4000" dirty="0" smtClean="0">
                <a:solidFill>
                  <a:srgbClr val="7030A0"/>
                </a:solidFill>
                <a:latin typeface="Apple Chancery" charset="0"/>
                <a:ea typeface="Apple Chancery" charset="0"/>
                <a:cs typeface="Apple Chancery" charset="0"/>
              </a:rPr>
              <a:t>What are your Advent Traditions?</a:t>
            </a:r>
            <a:endParaRPr lang="en-US" sz="4000" dirty="0">
              <a:solidFill>
                <a:srgbClr val="7030A0"/>
              </a:solidFill>
              <a:latin typeface="Apple Chancery" charset="0"/>
              <a:ea typeface="Apple Chancery" charset="0"/>
              <a:cs typeface="Apple Chancery" charset="0"/>
            </a:endParaRPr>
          </a:p>
        </p:txBody>
      </p:sp>
    </p:spTree>
    <p:extLst>
      <p:ext uri="{BB962C8B-B14F-4D97-AF65-F5344CB8AC3E}">
        <p14:creationId xmlns:p14="http://schemas.microsoft.com/office/powerpoint/2010/main" val="493483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87076" y="570883"/>
            <a:ext cx="8761413" cy="706964"/>
          </a:xfrm>
        </p:spPr>
        <p:txBody>
          <a:bodyPr/>
          <a:lstStyle/>
          <a:p>
            <a:r>
              <a:rPr lang="en-US" sz="2800" dirty="0" smtClean="0">
                <a:solidFill>
                  <a:schemeClr val="tx1"/>
                </a:solidFill>
              </a:rPr>
              <a:t>What is the liturgical calendar?</a:t>
            </a:r>
            <a:endParaRPr lang="en-US" sz="2800" dirty="0">
              <a:solidFill>
                <a:schemeClr val="tx1"/>
              </a:solidFill>
            </a:endParaRPr>
          </a:p>
        </p:txBody>
      </p:sp>
      <p:sp>
        <p:nvSpPr>
          <p:cNvPr id="3" name="Content Placeholder 2"/>
          <p:cNvSpPr>
            <a:spLocks noGrp="1"/>
          </p:cNvSpPr>
          <p:nvPr>
            <p:ph idx="1"/>
          </p:nvPr>
        </p:nvSpPr>
        <p:spPr>
          <a:xfrm>
            <a:off x="1154954" y="1277847"/>
            <a:ext cx="8825659" cy="4741953"/>
          </a:xfrm>
        </p:spPr>
        <p:txBody>
          <a:bodyPr>
            <a:normAutofit fontScale="62500" lnSpcReduction="20000"/>
          </a:bodyPr>
          <a:lstStyle/>
          <a:p>
            <a:pPr marL="0" indent="0">
              <a:buNone/>
            </a:pPr>
            <a:endParaRPr lang="en-US" dirty="0" smtClean="0"/>
          </a:p>
          <a:p>
            <a:pPr marL="0" indent="0">
              <a:buNone/>
            </a:pPr>
            <a:r>
              <a:rPr lang="en-US" sz="2900" dirty="0" smtClean="0"/>
              <a:t>Schedule established for the Roman Catholic Church universal </a:t>
            </a:r>
          </a:p>
          <a:p>
            <a:pPr lvl="2"/>
            <a:r>
              <a:rPr lang="en-US" sz="2600" dirty="0" smtClean="0"/>
              <a:t>Made up of seasons which direct our focus to a particular part of Jesus’ life, ministry, mission</a:t>
            </a:r>
          </a:p>
          <a:p>
            <a:pPr lvl="3"/>
            <a:r>
              <a:rPr lang="en-US" sz="2000" dirty="0" smtClean="0"/>
              <a:t>How many seasons can you name?</a:t>
            </a:r>
          </a:p>
          <a:p>
            <a:pPr lvl="2"/>
            <a:r>
              <a:rPr lang="en-US" sz="2300" dirty="0" smtClean="0"/>
              <a:t>Each season </a:t>
            </a:r>
            <a:r>
              <a:rPr lang="en-US" sz="2300" dirty="0"/>
              <a:t>visually identified by use of associated liturgical colors for clerical vestments and also frequently of church decorations (banners / floral </a:t>
            </a:r>
            <a:r>
              <a:rPr lang="en-US" sz="2300" dirty="0" smtClean="0"/>
              <a:t>arrangements) </a:t>
            </a:r>
          </a:p>
          <a:p>
            <a:pPr lvl="3"/>
            <a:r>
              <a:rPr lang="en-US" sz="2000" dirty="0" smtClean="0"/>
              <a:t>How many liturgical colors can you name?</a:t>
            </a:r>
          </a:p>
          <a:p>
            <a:pPr lvl="2"/>
            <a:r>
              <a:rPr lang="en-US" sz="2300" dirty="0"/>
              <a:t>Scripture readings for every </a:t>
            </a:r>
            <a:r>
              <a:rPr lang="en-US" sz="2300" dirty="0" smtClean="0"/>
              <a:t>Roman Catholic Mass </a:t>
            </a:r>
            <a:r>
              <a:rPr lang="en-US" sz="2300" dirty="0"/>
              <a:t>throughout the world</a:t>
            </a:r>
            <a:endParaRPr lang="en-US" sz="2300" dirty="0" smtClean="0"/>
          </a:p>
          <a:p>
            <a:pPr lvl="2"/>
            <a:r>
              <a:rPr lang="en-US" sz="2300" dirty="0" smtClean="0"/>
              <a:t>Calendar of Feast days </a:t>
            </a:r>
            <a:r>
              <a:rPr lang="en-US" sz="2000" dirty="0" smtClean="0"/>
              <a:t>(e.g. St</a:t>
            </a:r>
            <a:r>
              <a:rPr lang="en-US" sz="2000" dirty="0" smtClean="0"/>
              <a:t>. Nicholas, St. Lucy, Our Lady of Guadalupe)</a:t>
            </a:r>
            <a:r>
              <a:rPr lang="en-US" sz="2300" dirty="0" smtClean="0"/>
              <a:t> </a:t>
            </a:r>
          </a:p>
          <a:p>
            <a:pPr marL="914400" lvl="2" indent="0">
              <a:buNone/>
            </a:pPr>
            <a:r>
              <a:rPr lang="en-US" sz="2300" dirty="0" smtClean="0"/>
              <a:t>     and Holy Days of </a:t>
            </a:r>
            <a:r>
              <a:rPr lang="en-US" sz="2300" dirty="0"/>
              <a:t>Obligation </a:t>
            </a:r>
            <a:r>
              <a:rPr lang="en-US" sz="2300" dirty="0" smtClean="0"/>
              <a:t>(e.g. Immaculate </a:t>
            </a:r>
            <a:r>
              <a:rPr lang="en-US" sz="2300" dirty="0"/>
              <a:t>Conception </a:t>
            </a:r>
            <a:r>
              <a:rPr lang="en-US" sz="2300" dirty="0" smtClean="0"/>
              <a:t>Dec</a:t>
            </a:r>
            <a:r>
              <a:rPr lang="en-US" sz="2300" dirty="0"/>
              <a:t>. </a:t>
            </a:r>
            <a:r>
              <a:rPr lang="en-US" sz="2300" dirty="0" smtClean="0"/>
              <a:t>8)</a:t>
            </a:r>
            <a:endParaRPr lang="en-US" sz="2300" dirty="0" smtClean="0"/>
          </a:p>
          <a:p>
            <a:pPr marL="914400" lvl="2" indent="0">
              <a:buNone/>
            </a:pPr>
            <a:endParaRPr lang="en-US" sz="2300" dirty="0" smtClean="0"/>
          </a:p>
          <a:p>
            <a:pPr marL="914400" lvl="2" indent="0">
              <a:buNone/>
            </a:pPr>
            <a:r>
              <a:rPr lang="en-US" sz="2300" dirty="0" smtClean="0"/>
              <a:t>	          </a:t>
            </a:r>
            <a:r>
              <a:rPr lang="en-US" sz="3400" dirty="0" smtClean="0">
                <a:latin typeface="Apple Chancery" charset="0"/>
                <a:ea typeface="Apple Chancery" charset="0"/>
                <a:cs typeface="Apple Chancery" charset="0"/>
              </a:rPr>
              <a:t>Who are the saints?</a:t>
            </a:r>
            <a:endParaRPr lang="en-US" sz="3400" dirty="0" smtClean="0"/>
          </a:p>
          <a:p>
            <a:pPr marL="914400" lvl="2" indent="0">
              <a:buNone/>
            </a:pPr>
            <a:endParaRPr lang="en-US" sz="1700" dirty="0" smtClean="0"/>
          </a:p>
          <a:p>
            <a:pPr marL="914400" lvl="2" indent="0">
              <a:buNone/>
            </a:pPr>
            <a:endParaRPr lang="en-US" sz="1700" dirty="0"/>
          </a:p>
          <a:p>
            <a:pPr marL="914400" lvl="2" indent="0">
              <a:buNone/>
            </a:pPr>
            <a:endParaRPr lang="en-US" sz="1700" dirty="0" smtClean="0"/>
          </a:p>
          <a:p>
            <a:pPr marL="914400" lvl="2" indent="0">
              <a:buNone/>
            </a:pPr>
            <a:r>
              <a:rPr lang="en-US" sz="1200" dirty="0"/>
              <a:t> </a:t>
            </a:r>
            <a:r>
              <a:rPr lang="en-US" sz="1200" dirty="0" smtClean="0"/>
              <a:t>          </a:t>
            </a:r>
          </a:p>
        </p:txBody>
      </p:sp>
      <p:sp>
        <p:nvSpPr>
          <p:cNvPr id="4" name="TextBox 3"/>
          <p:cNvSpPr txBox="1"/>
          <p:nvPr/>
        </p:nvSpPr>
        <p:spPr>
          <a:xfrm>
            <a:off x="8722760" y="4777483"/>
            <a:ext cx="2465797" cy="1654139"/>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3"/>
          <a:stretch>
            <a:fillRect/>
          </a:stretch>
        </p:blipFill>
        <p:spPr>
          <a:xfrm>
            <a:off x="8985285" y="4289778"/>
            <a:ext cx="2496364" cy="2264433"/>
          </a:xfrm>
          <a:prstGeom prst="rect">
            <a:avLst/>
          </a:prstGeom>
        </p:spPr>
      </p:pic>
    </p:spTree>
    <p:extLst>
      <p:ext uri="{BB962C8B-B14F-4D97-AF65-F5344CB8AC3E}">
        <p14:creationId xmlns:p14="http://schemas.microsoft.com/office/powerpoint/2010/main" val="214537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dissolve">
                                      <p:cBhvr>
                                        <p:cTn id="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745" y="1098353"/>
            <a:ext cx="4581146" cy="4597053"/>
          </a:xfrm>
          <a:prstGeom prst="rect">
            <a:avLst/>
          </a:prstGeom>
        </p:spPr>
      </p:pic>
      <p:sp>
        <p:nvSpPr>
          <p:cNvPr id="10" name="Title 9"/>
          <p:cNvSpPr>
            <a:spLocks noGrp="1"/>
          </p:cNvSpPr>
          <p:nvPr>
            <p:ph type="title"/>
          </p:nvPr>
        </p:nvSpPr>
        <p:spPr>
          <a:xfrm>
            <a:off x="1144881" y="131236"/>
            <a:ext cx="8761413" cy="706964"/>
          </a:xfrm>
        </p:spPr>
        <p:txBody>
          <a:bodyPr/>
          <a:lstStyle/>
          <a:p>
            <a:pPr algn="ctr"/>
            <a:r>
              <a:rPr lang="en-US" u="sng" dirty="0" smtClean="0">
                <a:solidFill>
                  <a:schemeClr val="tx1"/>
                </a:solidFill>
              </a:rPr>
              <a:t>Liturgical Calendar</a:t>
            </a:r>
            <a:endParaRPr lang="en-US" u="sng" dirty="0">
              <a:solidFill>
                <a:schemeClr val="tx1"/>
              </a:solidFill>
            </a:endParaRPr>
          </a:p>
        </p:txBody>
      </p:sp>
      <p:sp>
        <p:nvSpPr>
          <p:cNvPr id="11" name="Content Placeholder 10"/>
          <p:cNvSpPr>
            <a:spLocks noGrp="1"/>
          </p:cNvSpPr>
          <p:nvPr>
            <p:ph idx="1"/>
          </p:nvPr>
        </p:nvSpPr>
        <p:spPr>
          <a:xfrm>
            <a:off x="5525588" y="1098353"/>
            <a:ext cx="5603965" cy="4921447"/>
          </a:xfrm>
        </p:spPr>
        <p:txBody>
          <a:bodyPr/>
          <a:lstStyle/>
          <a:p>
            <a:r>
              <a:rPr lang="en-US" u="sng" dirty="0" smtClean="0">
                <a:solidFill>
                  <a:schemeClr val="tx1"/>
                </a:solidFill>
              </a:rPr>
              <a:t>Advent</a:t>
            </a:r>
          </a:p>
          <a:p>
            <a:endParaRPr lang="en-US" u="sng" dirty="0" smtClean="0">
              <a:solidFill>
                <a:schemeClr val="tx1"/>
              </a:solidFill>
            </a:endParaRPr>
          </a:p>
          <a:p>
            <a:r>
              <a:rPr lang="en-US" u="sng" dirty="0" smtClean="0">
                <a:solidFill>
                  <a:schemeClr val="tx1"/>
                </a:solidFill>
              </a:rPr>
              <a:t>Christmas</a:t>
            </a:r>
            <a:r>
              <a:rPr lang="en-US" dirty="0" smtClean="0">
                <a:solidFill>
                  <a:schemeClr val="tx1"/>
                </a:solidFill>
              </a:rPr>
              <a:t> </a:t>
            </a:r>
          </a:p>
          <a:p>
            <a:pPr lvl="1"/>
            <a:r>
              <a:rPr lang="en-US" dirty="0" smtClean="0">
                <a:solidFill>
                  <a:schemeClr val="tx1"/>
                </a:solidFill>
              </a:rPr>
              <a:t>Christmas Day -&gt; Baptism of Our Lord (Sunday after Epiphany</a:t>
            </a:r>
          </a:p>
          <a:p>
            <a:pPr lvl="1"/>
            <a:r>
              <a:rPr lang="en-US" dirty="0" smtClean="0">
                <a:solidFill>
                  <a:schemeClr val="tx1"/>
                </a:solidFill>
              </a:rPr>
              <a:t>Liturgical Color – </a:t>
            </a:r>
            <a:r>
              <a:rPr lang="en-US" b="1" i="1" dirty="0" smtClean="0">
                <a:solidFill>
                  <a:schemeClr val="tx1"/>
                </a:solidFill>
              </a:rPr>
              <a:t>White</a:t>
            </a:r>
          </a:p>
          <a:p>
            <a:pPr lvl="1"/>
            <a:endParaRPr lang="en-US" dirty="0" smtClean="0">
              <a:solidFill>
                <a:schemeClr val="tx1"/>
              </a:solidFill>
            </a:endParaRPr>
          </a:p>
          <a:p>
            <a:r>
              <a:rPr lang="en-US" u="sng" dirty="0" smtClean="0">
                <a:solidFill>
                  <a:schemeClr val="tx1"/>
                </a:solidFill>
              </a:rPr>
              <a:t>Ordinary Time (Ordinal Time)</a:t>
            </a:r>
          </a:p>
          <a:p>
            <a:pPr lvl="1"/>
            <a:r>
              <a:rPr lang="en-US" dirty="0" smtClean="0">
                <a:solidFill>
                  <a:schemeClr val="tx1"/>
                </a:solidFill>
              </a:rPr>
              <a:t>Between Baptism of Jesus and Ash Wednesday; between Pentecost and Advent </a:t>
            </a:r>
          </a:p>
          <a:p>
            <a:pPr lvl="1"/>
            <a:r>
              <a:rPr lang="en-US" dirty="0" smtClean="0">
                <a:solidFill>
                  <a:schemeClr val="tx1"/>
                </a:solidFill>
              </a:rPr>
              <a:t>Focuses on Christ’s public ministry, and the early Church. </a:t>
            </a:r>
            <a:r>
              <a:rPr lang="en-US" dirty="0">
                <a:solidFill>
                  <a:schemeClr val="tx1"/>
                </a:solidFill>
              </a:rPr>
              <a:t>Time of growth and maturation</a:t>
            </a:r>
            <a:endParaRPr lang="en-US" dirty="0" smtClean="0">
              <a:solidFill>
                <a:schemeClr val="tx1"/>
              </a:solidFill>
            </a:endParaRPr>
          </a:p>
          <a:p>
            <a:pPr lvl="1"/>
            <a:r>
              <a:rPr lang="en-US" dirty="0" smtClean="0">
                <a:solidFill>
                  <a:schemeClr val="tx1"/>
                </a:solidFill>
              </a:rPr>
              <a:t>Color: </a:t>
            </a:r>
            <a:r>
              <a:rPr lang="en-US" b="1" i="1" dirty="0" smtClean="0">
                <a:solidFill>
                  <a:srgbClr val="00B050"/>
                </a:solidFill>
              </a:rPr>
              <a:t>Green</a:t>
            </a:r>
          </a:p>
        </p:txBody>
      </p:sp>
    </p:spTree>
    <p:extLst>
      <p:ext uri="{BB962C8B-B14F-4D97-AF65-F5344CB8AC3E}">
        <p14:creationId xmlns:p14="http://schemas.microsoft.com/office/powerpoint/2010/main" val="367323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01784" y="143936"/>
            <a:ext cx="8761413" cy="706964"/>
          </a:xfrm>
        </p:spPr>
        <p:txBody>
          <a:bodyPr/>
          <a:lstStyle/>
          <a:p>
            <a:pPr algn="ctr"/>
            <a:r>
              <a:rPr lang="en-US" u="sng" dirty="0">
                <a:solidFill>
                  <a:schemeClr val="tx1"/>
                </a:solidFill>
              </a:rPr>
              <a:t>Liturgical Calendar</a:t>
            </a:r>
            <a:endParaRPr lang="en-US" dirty="0"/>
          </a:p>
        </p:txBody>
      </p:sp>
      <p:sp>
        <p:nvSpPr>
          <p:cNvPr id="3" name="Content Placeholder 2"/>
          <p:cNvSpPr>
            <a:spLocks noGrp="1"/>
          </p:cNvSpPr>
          <p:nvPr>
            <p:ph idx="1"/>
          </p:nvPr>
        </p:nvSpPr>
        <p:spPr>
          <a:xfrm>
            <a:off x="5408024" y="1098353"/>
            <a:ext cx="6074228" cy="4921447"/>
          </a:xfrm>
        </p:spPr>
        <p:txBody>
          <a:bodyPr/>
          <a:lstStyle/>
          <a:p>
            <a:r>
              <a:rPr lang="en-US" u="sng" dirty="0" smtClean="0"/>
              <a:t>Lent</a:t>
            </a:r>
          </a:p>
          <a:p>
            <a:pPr lvl="1"/>
            <a:r>
              <a:rPr lang="en-US" dirty="0" smtClean="0"/>
              <a:t>Ash Wednesday until Holy Thursday</a:t>
            </a:r>
          </a:p>
          <a:p>
            <a:pPr lvl="1"/>
            <a:r>
              <a:rPr lang="en-US" dirty="0" smtClean="0"/>
              <a:t>Penitential season preparing for Christ’s Passion</a:t>
            </a:r>
          </a:p>
          <a:p>
            <a:pPr lvl="1"/>
            <a:r>
              <a:rPr lang="en-US" dirty="0" smtClean="0"/>
              <a:t>Liturgical Color : </a:t>
            </a:r>
            <a:r>
              <a:rPr lang="en-US" b="1" i="1" dirty="0" smtClean="0">
                <a:solidFill>
                  <a:srgbClr val="7030A0"/>
                </a:solidFill>
              </a:rPr>
              <a:t>Purple</a:t>
            </a:r>
            <a:r>
              <a:rPr lang="en-US" dirty="0" smtClean="0"/>
              <a:t> (</a:t>
            </a:r>
            <a:r>
              <a:rPr lang="en-US" dirty="0" err="1" smtClean="0"/>
              <a:t>Laetare</a:t>
            </a:r>
            <a:r>
              <a:rPr lang="en-US" dirty="0" smtClean="0"/>
              <a:t> Sunday: </a:t>
            </a:r>
            <a:r>
              <a:rPr lang="en-US" b="1" i="1" dirty="0" smtClean="0">
                <a:solidFill>
                  <a:schemeClr val="accent1">
                    <a:lumMod val="60000"/>
                    <a:lumOff val="40000"/>
                  </a:schemeClr>
                </a:solidFill>
              </a:rPr>
              <a:t>Rose</a:t>
            </a:r>
            <a:r>
              <a:rPr lang="en-US" dirty="0" smtClean="0"/>
              <a:t>)</a:t>
            </a:r>
          </a:p>
          <a:p>
            <a:pPr lvl="1"/>
            <a:endParaRPr lang="en-US" dirty="0" smtClean="0"/>
          </a:p>
          <a:p>
            <a:r>
              <a:rPr lang="en-US" u="sng" dirty="0" smtClean="0"/>
              <a:t>Triduum</a:t>
            </a:r>
          </a:p>
          <a:p>
            <a:pPr lvl="1"/>
            <a:r>
              <a:rPr lang="en-US" dirty="0" smtClean="0"/>
              <a:t>What three feast days comprise the Triduum?</a:t>
            </a:r>
          </a:p>
          <a:p>
            <a:pPr lvl="1"/>
            <a:r>
              <a:rPr lang="en-US" dirty="0" smtClean="0"/>
              <a:t>Liturgical Color: </a:t>
            </a:r>
            <a:r>
              <a:rPr lang="en-US" b="1" i="1" dirty="0" smtClean="0">
                <a:solidFill>
                  <a:srgbClr val="FF0000"/>
                </a:solidFill>
              </a:rPr>
              <a:t>Red</a:t>
            </a:r>
          </a:p>
          <a:p>
            <a:pPr lvl="1"/>
            <a:endParaRPr lang="en-US" b="1" i="1" dirty="0" smtClean="0">
              <a:solidFill>
                <a:srgbClr val="FF0000"/>
              </a:solidFill>
            </a:endParaRPr>
          </a:p>
          <a:p>
            <a:r>
              <a:rPr lang="en-US" u="sng" dirty="0" smtClean="0"/>
              <a:t>Easter</a:t>
            </a:r>
          </a:p>
          <a:p>
            <a:pPr lvl="1"/>
            <a:r>
              <a:rPr lang="en-US" dirty="0" smtClean="0"/>
              <a:t>Easter Sunday until Pentecost</a:t>
            </a:r>
          </a:p>
          <a:p>
            <a:pPr lvl="1"/>
            <a:r>
              <a:rPr lang="en-US" dirty="0" smtClean="0"/>
              <a:t>Liturgical Color: </a:t>
            </a:r>
            <a:r>
              <a:rPr lang="en-US" b="1" i="1" dirty="0" smtClean="0"/>
              <a:t>White</a:t>
            </a:r>
            <a:endParaRPr lang="en-US" b="1"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745" y="1098353"/>
            <a:ext cx="4581146" cy="4597053"/>
          </a:xfrm>
          <a:prstGeom prst="rect">
            <a:avLst/>
          </a:prstGeom>
        </p:spPr>
      </p:pic>
    </p:spTree>
    <p:extLst>
      <p:ext uri="{BB962C8B-B14F-4D97-AF65-F5344CB8AC3E}">
        <p14:creationId xmlns:p14="http://schemas.microsoft.com/office/powerpoint/2010/main" val="74930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dissolv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rPr>
              <a:t>Advent – </a:t>
            </a:r>
            <a:r>
              <a:rPr lang="en-US" dirty="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rPr>
              <a:t>a time of preparation</a:t>
            </a:r>
            <a:endParaRPr lang="en-US" dirty="0"/>
          </a:p>
        </p:txBody>
      </p:sp>
      <p:sp>
        <p:nvSpPr>
          <p:cNvPr id="3" name="Content Placeholder 2"/>
          <p:cNvSpPr>
            <a:spLocks noGrp="1"/>
          </p:cNvSpPr>
          <p:nvPr>
            <p:ph idx="1"/>
          </p:nvPr>
        </p:nvSpPr>
        <p:spPr>
          <a:xfrm>
            <a:off x="1154954" y="1680632"/>
            <a:ext cx="8825659" cy="4339168"/>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smtClean="0"/>
          </a:p>
          <a:p>
            <a:pPr marL="0" indent="0" algn="ctr">
              <a:buNone/>
            </a:pPr>
            <a:r>
              <a:rPr lang="en-US" sz="4000" dirty="0" smtClean="0">
                <a:latin typeface="Apple Chancery" charset="0"/>
                <a:ea typeface="Apple Chancery" charset="0"/>
                <a:cs typeface="Apple Chancery" charset="0"/>
              </a:rPr>
              <a:t>How do you prepare for a special guest?</a:t>
            </a:r>
            <a:endParaRPr lang="en-US" sz="4000" dirty="0">
              <a:latin typeface="Apple Chancery" charset="0"/>
              <a:ea typeface="Apple Chancery" charset="0"/>
              <a:cs typeface="Apple Chancery" charset="0"/>
            </a:endParaRPr>
          </a:p>
        </p:txBody>
      </p:sp>
    </p:spTree>
    <p:extLst>
      <p:ext uri="{BB962C8B-B14F-4D97-AF65-F5344CB8AC3E}">
        <p14:creationId xmlns:p14="http://schemas.microsoft.com/office/powerpoint/2010/main" val="1317839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154954" y="715437"/>
            <a:ext cx="8761413" cy="706964"/>
          </a:xfrm>
          <a:gradFill flip="none" rotWithShape="1">
            <a:gsLst>
              <a:gs pos="0">
                <a:schemeClr val="accent6">
                  <a:lumMod val="50000"/>
                </a:schemeClr>
              </a:gs>
              <a:gs pos="79000">
                <a:schemeClr val="accent1">
                  <a:tint val="44500"/>
                  <a:satMod val="160000"/>
                </a:schemeClr>
              </a:gs>
              <a:gs pos="100000">
                <a:schemeClr val="accent1">
                  <a:tint val="23500"/>
                  <a:satMod val="160000"/>
                </a:schemeClr>
              </a:gs>
            </a:gsLst>
            <a:lin ang="2700000" scaled="1"/>
            <a:tileRect/>
          </a:gradFill>
          <a:effectLst>
            <a:softEdge rad="0"/>
          </a:effectLst>
        </p:spPr>
        <p:txBody>
          <a:bodyPr/>
          <a:lstStyle/>
          <a:p>
            <a:r>
              <a:rPr lang="en-US" sz="4000" dirty="0" smtClean="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rPr>
              <a:t>Advent – </a:t>
            </a:r>
            <a:r>
              <a:rPr lang="en-US" sz="3200" dirty="0" smtClean="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rPr>
              <a:t>a time of preparation</a:t>
            </a:r>
            <a:endParaRPr lang="en-US" sz="4000" dirty="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endParaRPr>
          </a:p>
        </p:txBody>
      </p:sp>
      <p:sp>
        <p:nvSpPr>
          <p:cNvPr id="5" name="Content Placeholder 4"/>
          <p:cNvSpPr>
            <a:spLocks noGrp="1"/>
          </p:cNvSpPr>
          <p:nvPr>
            <p:ph idx="1"/>
          </p:nvPr>
        </p:nvSpPr>
        <p:spPr>
          <a:xfrm>
            <a:off x="1154954" y="1790700"/>
            <a:ext cx="8825659" cy="4229100"/>
          </a:xfrm>
        </p:spPr>
        <p:txBody>
          <a:bodyPr>
            <a:normAutofit/>
          </a:bodyPr>
          <a:lstStyle/>
          <a:p>
            <a:r>
              <a:rPr lang="en-US" dirty="0" smtClean="0"/>
              <a:t>First season of the Liturgical Year</a:t>
            </a:r>
          </a:p>
          <a:p>
            <a:r>
              <a:rPr lang="en-US" dirty="0" smtClean="0"/>
              <a:t>Includes four Sundays, and begins on the Sunday nearest the feast of St. Andrew the Apostle (Nov 30) and ends on Christmas Eve</a:t>
            </a:r>
          </a:p>
          <a:p>
            <a:pPr lvl="2"/>
            <a:r>
              <a:rPr lang="en-US" dirty="0" smtClean="0"/>
              <a:t>Why does the feast of St. Andrew begin Advent?</a:t>
            </a:r>
          </a:p>
          <a:p>
            <a:r>
              <a:rPr lang="en-US" dirty="0" smtClean="0"/>
              <a:t>Liturgical </a:t>
            </a:r>
            <a:r>
              <a:rPr lang="en-US" dirty="0"/>
              <a:t>color: </a:t>
            </a:r>
            <a:r>
              <a:rPr lang="en-US" b="1" i="1" dirty="0">
                <a:solidFill>
                  <a:srgbClr val="7030A0"/>
                </a:solidFill>
              </a:rPr>
              <a:t>purple </a:t>
            </a:r>
            <a:r>
              <a:rPr lang="en-US" dirty="0">
                <a:solidFill>
                  <a:schemeClr val="tx1"/>
                </a:solidFill>
              </a:rPr>
              <a:t>(Gaudete Sunday: </a:t>
            </a:r>
            <a:r>
              <a:rPr lang="en-US" b="1" i="1" dirty="0">
                <a:solidFill>
                  <a:schemeClr val="accent6"/>
                </a:solidFill>
              </a:rPr>
              <a:t>Rose</a:t>
            </a:r>
            <a:r>
              <a:rPr lang="en-US" dirty="0">
                <a:solidFill>
                  <a:schemeClr val="tx1"/>
                </a:solidFill>
              </a:rPr>
              <a:t>)</a:t>
            </a:r>
            <a:endParaRPr lang="en-US" dirty="0"/>
          </a:p>
          <a:p>
            <a:r>
              <a:rPr lang="en-US" dirty="0" smtClean="0"/>
              <a:t>The word advent is derived from the Latin </a:t>
            </a:r>
            <a:r>
              <a:rPr lang="en-US" i="1" dirty="0" err="1" smtClean="0"/>
              <a:t>adventus</a:t>
            </a:r>
            <a:r>
              <a:rPr lang="en-US" dirty="0" smtClean="0"/>
              <a:t>: ‘arrival’ or ‘approach’</a:t>
            </a:r>
          </a:p>
          <a:p>
            <a:r>
              <a:rPr lang="en-US" dirty="0" smtClean="0"/>
              <a:t>Advent is a season of anticipation:</a:t>
            </a:r>
          </a:p>
          <a:p>
            <a:pPr lvl="1"/>
            <a:r>
              <a:rPr lang="en-US" dirty="0" smtClean="0"/>
              <a:t>Hopeful longing</a:t>
            </a:r>
          </a:p>
          <a:p>
            <a:pPr lvl="1"/>
            <a:r>
              <a:rPr lang="en-US" dirty="0" smtClean="0"/>
              <a:t>Joyful expectation</a:t>
            </a:r>
          </a:p>
          <a:p>
            <a:pPr lvl="1"/>
            <a:r>
              <a:rPr lang="en-US" dirty="0" smtClean="0"/>
              <a:t>Prayerful penance</a:t>
            </a:r>
          </a:p>
          <a:p>
            <a:pPr lvl="1"/>
            <a:r>
              <a:rPr lang="en-US" dirty="0" smtClean="0"/>
              <a:t>Spiritual preparation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386" y="4060556"/>
            <a:ext cx="3266913" cy="2327543"/>
          </a:xfrm>
          <a:prstGeom prst="rect">
            <a:avLst/>
          </a:prstGeom>
          <a:ln w="57150">
            <a:solidFill>
              <a:srgbClr val="71186E">
                <a:alpha val="81961"/>
              </a:srgbClr>
            </a:solidFill>
          </a:ln>
        </p:spPr>
      </p:pic>
    </p:spTree>
    <p:extLst>
      <p:ext uri="{BB962C8B-B14F-4D97-AF65-F5344CB8AC3E}">
        <p14:creationId xmlns:p14="http://schemas.microsoft.com/office/powerpoint/2010/main" val="108386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500"/>
                                        <p:tgtEl>
                                          <p:spTgt spid="5">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500"/>
                                        <p:tgtEl>
                                          <p:spTgt spid="5">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500"/>
                                        <p:tgtEl>
                                          <p:spTgt spid="5">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5">
                                            <p:txEl>
                                              <p:pRg st="9" end="9"/>
                                            </p:txEl>
                                          </p:spTgt>
                                        </p:tgtEl>
                                        <p:attrNameLst>
                                          <p:attrName>style.visibility</p:attrName>
                                        </p:attrNameLst>
                                      </p:cBhvr>
                                      <p:to>
                                        <p:strVal val="visible"/>
                                      </p:to>
                                    </p:set>
                                    <p:animEffect transition="in" filter="fade">
                                      <p:cBhvr>
                                        <p:cTn id="44"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300" y="1879600"/>
            <a:ext cx="11010900" cy="4140200"/>
          </a:xfrm>
        </p:spPr>
        <p:txBody>
          <a:bodyPr>
            <a:normAutofit/>
          </a:bodyPr>
          <a:lstStyle/>
          <a:p>
            <a:r>
              <a:rPr lang="en-US" b="1" i="1" dirty="0" smtClean="0"/>
              <a:t>Our Past:</a:t>
            </a:r>
          </a:p>
          <a:p>
            <a:pPr lvl="1"/>
            <a:r>
              <a:rPr lang="en-US" dirty="0" smtClean="0"/>
              <a:t>In Advent, we look back to the Incarnation of Jesus Christ in Bethlehem</a:t>
            </a:r>
          </a:p>
          <a:p>
            <a:pPr lvl="1"/>
            <a:r>
              <a:rPr lang="en-US" dirty="0" smtClean="0"/>
              <a:t>We celebrate his immense love for us in taking on our humanity and walking with us, teaching us </a:t>
            </a:r>
          </a:p>
          <a:p>
            <a:r>
              <a:rPr lang="en-US" b="1" i="1" dirty="0" smtClean="0"/>
              <a:t>Our Present:</a:t>
            </a:r>
          </a:p>
          <a:p>
            <a:pPr lvl="1"/>
            <a:r>
              <a:rPr lang="en-US" dirty="0" smtClean="0"/>
              <a:t>When Jesus ascended into Heaven, He did not abandon us!</a:t>
            </a:r>
          </a:p>
          <a:p>
            <a:pPr lvl="1"/>
            <a:r>
              <a:rPr lang="en-US" dirty="0" smtClean="0"/>
              <a:t>He is with us in the Sacraments, especially in the Eucharist, speaks to us in Scriptures, and walks with us in community with the Church He established!</a:t>
            </a:r>
          </a:p>
          <a:p>
            <a:r>
              <a:rPr lang="en-US" b="1" i="1" dirty="0" smtClean="0"/>
              <a:t>Our Future:</a:t>
            </a:r>
          </a:p>
          <a:p>
            <a:pPr lvl="1"/>
            <a:r>
              <a:rPr lang="en-US" dirty="0" smtClean="0"/>
              <a:t>Jesus is coming again and will be revealed in His full glory!</a:t>
            </a:r>
          </a:p>
          <a:p>
            <a:pPr lvl="1"/>
            <a:r>
              <a:rPr lang="en-US" dirty="0" smtClean="0"/>
              <a:t>We are vigilant for his coming – He will not find us asleep!</a:t>
            </a:r>
          </a:p>
        </p:txBody>
      </p:sp>
      <p:sp>
        <p:nvSpPr>
          <p:cNvPr id="4" name="Title 3"/>
          <p:cNvSpPr>
            <a:spLocks noGrp="1"/>
          </p:cNvSpPr>
          <p:nvPr>
            <p:ph type="title"/>
          </p:nvPr>
        </p:nvSpPr>
        <p:spPr>
          <a:gradFill flip="none" rotWithShape="1">
            <a:gsLst>
              <a:gs pos="0">
                <a:schemeClr val="accent6">
                  <a:lumMod val="50000"/>
                </a:schemeClr>
              </a:gs>
              <a:gs pos="79000">
                <a:schemeClr val="accent1">
                  <a:tint val="44500"/>
                  <a:satMod val="160000"/>
                </a:schemeClr>
              </a:gs>
              <a:gs pos="100000">
                <a:schemeClr val="accent1">
                  <a:tint val="23500"/>
                  <a:satMod val="160000"/>
                </a:schemeClr>
              </a:gs>
            </a:gsLst>
            <a:lin ang="2700000" scaled="1"/>
            <a:tileRect/>
          </a:gradFill>
          <a:effectLst>
            <a:softEdge rad="0"/>
          </a:effectLst>
        </p:spPr>
        <p:txBody>
          <a:bodyPr/>
          <a:lstStyle/>
          <a:p>
            <a:r>
              <a:rPr lang="en-US" sz="4000" dirty="0" smtClean="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rPr>
              <a:t>Advent</a:t>
            </a:r>
            <a:endParaRPr lang="en-US" sz="4000" dirty="0">
              <a:solidFill>
                <a:schemeClr val="bg1"/>
              </a:solidFill>
              <a:effectLst>
                <a:glow>
                  <a:schemeClr val="accent1"/>
                </a:glow>
                <a:outerShdw dist="50800" dir="5400000" algn="ctr" rotWithShape="0">
                  <a:srgbClr val="000000">
                    <a:alpha val="76000"/>
                  </a:srgbClr>
                </a:outerShdw>
              </a:effectLst>
              <a:latin typeface="Apple Chancery" charset="0"/>
              <a:ea typeface="Apple Chancery" charset="0"/>
              <a:cs typeface="Apple Chancery"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1978" y="4318000"/>
            <a:ext cx="2428778" cy="2349500"/>
          </a:xfrm>
          <a:prstGeom prst="rect">
            <a:avLst/>
          </a:prstGeom>
        </p:spPr>
      </p:pic>
    </p:spTree>
    <p:extLst>
      <p:ext uri="{BB962C8B-B14F-4D97-AF65-F5344CB8AC3E}">
        <p14:creationId xmlns:p14="http://schemas.microsoft.com/office/powerpoint/2010/main" val="87003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1" dur="500"/>
                                        <p:tgtEl>
                                          <p:spTgt spid="3">
                                            <p:txEl>
                                              <p:pRg st="4" end="4"/>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9" dur="500"/>
                                        <p:tgtEl>
                                          <p:spTgt spid="3">
                                            <p:txEl>
                                              <p:pRg st="6" end="6"/>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2" dur="500"/>
                                        <p:tgtEl>
                                          <p:spTgt spid="3">
                                            <p:txEl>
                                              <p:pRg st="7" end="7"/>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pple Chancery" charset="0"/>
                <a:ea typeface="Apple Chancery" charset="0"/>
                <a:cs typeface="Apple Chancery" charset="0"/>
              </a:rPr>
              <a:t>Advent Traditions</a:t>
            </a:r>
            <a:endParaRPr lang="en-US" dirty="0">
              <a:latin typeface="Apple Chancery" charset="0"/>
              <a:ea typeface="Apple Chancery" charset="0"/>
              <a:cs typeface="Apple Chancery" charset="0"/>
            </a:endParaRPr>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sz="4000" dirty="0" smtClean="0">
                <a:latin typeface="Apple Chancery" charset="0"/>
                <a:ea typeface="Apple Chancery" charset="0"/>
                <a:cs typeface="Apple Chancery" charset="0"/>
              </a:rPr>
              <a:t>The Advent Wreath</a:t>
            </a:r>
          </a:p>
          <a:p>
            <a:pPr marL="0" indent="0" algn="ctr">
              <a:buNone/>
            </a:pPr>
            <a:endParaRPr lang="en-US" sz="4000" dirty="0" smtClean="0">
              <a:latin typeface="Apple Chancery" charset="0"/>
              <a:ea typeface="Apple Chancery" charset="0"/>
              <a:cs typeface="Apple Chancery" charset="0"/>
            </a:endParaRPr>
          </a:p>
          <a:p>
            <a:pPr marL="0" indent="0" algn="ctr">
              <a:buNone/>
            </a:pPr>
            <a:r>
              <a:rPr lang="en-US" sz="2400" dirty="0" smtClean="0">
                <a:latin typeface="Apple Chancery" charset="0"/>
                <a:ea typeface="Apple Chancery" charset="0"/>
                <a:cs typeface="Apple Chancery" charset="0"/>
              </a:rPr>
              <a:t>Why do we have an Advent wreath?</a:t>
            </a:r>
          </a:p>
        </p:txBody>
      </p:sp>
    </p:spTree>
    <p:extLst>
      <p:ext uri="{BB962C8B-B14F-4D97-AF65-F5344CB8AC3E}">
        <p14:creationId xmlns:p14="http://schemas.microsoft.com/office/powerpoint/2010/main" val="62318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1">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861</TotalTime>
  <Words>1231</Words>
  <Application>Microsoft Office PowerPoint</Application>
  <PresentationFormat>Widescreen</PresentationFormat>
  <Paragraphs>136</Paragraphs>
  <Slides>20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Apple Chancery</vt:lpstr>
      <vt:lpstr>Arial</vt:lpstr>
      <vt:lpstr>Calibri</vt:lpstr>
      <vt:lpstr>Century Gothic</vt:lpstr>
      <vt:lpstr>Lucida Calligraphy</vt:lpstr>
      <vt:lpstr>Verdana</vt:lpstr>
      <vt:lpstr>Wingdings</vt:lpstr>
      <vt:lpstr>Wingdings 3</vt:lpstr>
      <vt:lpstr>Ion Boardroom</vt:lpstr>
      <vt:lpstr>Advent</vt:lpstr>
      <vt:lpstr> Why do we have a liturgical calendar? </vt:lpstr>
      <vt:lpstr>What is the liturgical calendar?</vt:lpstr>
      <vt:lpstr>Liturgical Calendar</vt:lpstr>
      <vt:lpstr>Liturgical Calendar</vt:lpstr>
      <vt:lpstr>Advent – a time of preparation</vt:lpstr>
      <vt:lpstr>Advent – a time of preparation</vt:lpstr>
      <vt:lpstr>Advent</vt:lpstr>
      <vt:lpstr>Advent Traditions</vt:lpstr>
      <vt:lpstr>The Advent Wreath</vt:lpstr>
      <vt:lpstr>The Advent Wreath</vt:lpstr>
      <vt:lpstr>Advent Music</vt:lpstr>
      <vt:lpstr>PowerPoint Presentation</vt:lpstr>
      <vt:lpstr>Eastern and Western Europe</vt:lpstr>
      <vt:lpstr>Poland</vt:lpstr>
      <vt:lpstr>Alp</vt:lpstr>
      <vt:lpstr>Latin America</vt:lpstr>
      <vt:lpstr>Scandinavia</vt:lpstr>
      <vt:lpstr>Asia and the Middle East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dc:title>
  <dc:creator>Christy Holmes</dc:creator>
  <cp:lastModifiedBy>Christine Holmes</cp:lastModifiedBy>
  <cp:revision>85</cp:revision>
  <dcterms:created xsi:type="dcterms:W3CDTF">2018-11-19T22:12:21Z</dcterms:created>
  <dcterms:modified xsi:type="dcterms:W3CDTF">2020-11-23T14:46:07Z</dcterms:modified>
</cp:coreProperties>
</file>