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1"/>
  </p:notesMasterIdLst>
  <p:sldIdLst>
    <p:sldId id="256" r:id="rId2"/>
    <p:sldId id="258" r:id="rId3"/>
    <p:sldId id="259" r:id="rId4"/>
    <p:sldId id="262" r:id="rId5"/>
    <p:sldId id="260" r:id="rId6"/>
    <p:sldId id="263" r:id="rId7"/>
    <p:sldId id="270" r:id="rId8"/>
    <p:sldId id="271" r:id="rId9"/>
    <p:sldId id="277" r:id="rId10"/>
    <p:sldId id="264" r:id="rId11"/>
    <p:sldId id="267" r:id="rId12"/>
    <p:sldId id="268" r:id="rId13"/>
    <p:sldId id="265" r:id="rId14"/>
    <p:sldId id="269" r:id="rId15"/>
    <p:sldId id="272" r:id="rId16"/>
    <p:sldId id="273" r:id="rId17"/>
    <p:sldId id="274" r:id="rId18"/>
    <p:sldId id="275"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49"/>
    <p:restoredTop sz="96329"/>
  </p:normalViewPr>
  <p:slideViewPr>
    <p:cSldViewPr snapToGrid="0">
      <p:cViewPr>
        <p:scale>
          <a:sx n="104" d="100"/>
          <a:sy n="104" d="100"/>
        </p:scale>
        <p:origin x="1672" y="10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9A213-F35B-FD49-A074-F70A733BDD40}"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2126B-8E86-A240-B4A1-6EF97A559031}" type="slidenum">
              <a:rPr lang="en-US" smtClean="0"/>
              <a:t>‹#›</a:t>
            </a:fld>
            <a:endParaRPr lang="en-US"/>
          </a:p>
        </p:txBody>
      </p:sp>
    </p:spTree>
    <p:extLst>
      <p:ext uri="{BB962C8B-B14F-4D97-AF65-F5344CB8AC3E}">
        <p14:creationId xmlns:p14="http://schemas.microsoft.com/office/powerpoint/2010/main" val="178432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14</a:t>
            </a:fld>
            <a:endParaRPr lang="en-US"/>
          </a:p>
        </p:txBody>
      </p:sp>
    </p:spTree>
    <p:extLst>
      <p:ext uri="{BB962C8B-B14F-4D97-AF65-F5344CB8AC3E}">
        <p14:creationId xmlns:p14="http://schemas.microsoft.com/office/powerpoint/2010/main" val="279623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15</a:t>
            </a:fld>
            <a:endParaRPr lang="en-US"/>
          </a:p>
        </p:txBody>
      </p:sp>
    </p:spTree>
    <p:extLst>
      <p:ext uri="{BB962C8B-B14F-4D97-AF65-F5344CB8AC3E}">
        <p14:creationId xmlns:p14="http://schemas.microsoft.com/office/powerpoint/2010/main" val="152500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16</a:t>
            </a:fld>
            <a:endParaRPr lang="en-US"/>
          </a:p>
        </p:txBody>
      </p:sp>
    </p:spTree>
    <p:extLst>
      <p:ext uri="{BB962C8B-B14F-4D97-AF65-F5344CB8AC3E}">
        <p14:creationId xmlns:p14="http://schemas.microsoft.com/office/powerpoint/2010/main" val="396443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17</a:t>
            </a:fld>
            <a:endParaRPr lang="en-US"/>
          </a:p>
        </p:txBody>
      </p:sp>
    </p:spTree>
    <p:extLst>
      <p:ext uri="{BB962C8B-B14F-4D97-AF65-F5344CB8AC3E}">
        <p14:creationId xmlns:p14="http://schemas.microsoft.com/office/powerpoint/2010/main" val="289283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18</a:t>
            </a:fld>
            <a:endParaRPr lang="en-US"/>
          </a:p>
        </p:txBody>
      </p:sp>
    </p:spTree>
    <p:extLst>
      <p:ext uri="{BB962C8B-B14F-4D97-AF65-F5344CB8AC3E}">
        <p14:creationId xmlns:p14="http://schemas.microsoft.com/office/powerpoint/2010/main" val="422593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2126B-8E86-A240-B4A1-6EF97A559031}" type="slidenum">
              <a:rPr lang="en-US" smtClean="0"/>
              <a:t>19</a:t>
            </a:fld>
            <a:endParaRPr lang="en-US"/>
          </a:p>
        </p:txBody>
      </p:sp>
    </p:spTree>
    <p:extLst>
      <p:ext uri="{BB962C8B-B14F-4D97-AF65-F5344CB8AC3E}">
        <p14:creationId xmlns:p14="http://schemas.microsoft.com/office/powerpoint/2010/main" val="1844428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AB3A824-1A51-4B26-AD58-A6D8E14F6C04}" type="datetimeFigureOut">
              <a:rPr lang="en-US" smtClean="0"/>
              <a:t>2/21/24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35793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2/21/24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001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3FFE419-2371-464F-8239-3959401C3561}" type="datetimeFigureOut">
              <a:rPr lang="en-US" smtClean="0"/>
              <a:t>2/21/24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
              </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89348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2/21/24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457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E5059C3-6A89-4494-99FF-5A4D6FFD50EB}" type="datetimeFigureOut">
              <a:rPr lang="en-US" smtClean="0"/>
              <a:t>2/21/24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76228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2/21/24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138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smtClean="0"/>
              <a:t>2/21/24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226791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2/21/24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002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2/21/24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308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7D525BB-DA17-4BA0-B3C8-3AC3ABC827E6}" type="datetimeFigureOut">
              <a:rPr lang="en-US" smtClean="0"/>
              <a:t>2/21/24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63810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2/21/24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987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CBC1C18-307B-4F68-A007-B5B542270E8D}" type="datetimeFigureOut">
              <a:rPr lang="en-US" smtClean="0"/>
              <a:t>2/21/24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
              </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47004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JDBhaeus3Sg?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6BD4-DBB4-E75E-5A93-DBBCD4528C3A}"/>
              </a:ext>
            </a:extLst>
          </p:cNvPr>
          <p:cNvSpPr>
            <a:spLocks noGrp="1"/>
          </p:cNvSpPr>
          <p:nvPr>
            <p:ph type="ctrTitle"/>
          </p:nvPr>
        </p:nvSpPr>
        <p:spPr/>
        <p:txBody>
          <a:bodyPr>
            <a:normAutofit/>
          </a:bodyPr>
          <a:lstStyle/>
          <a:p>
            <a:pPr algn="ctr"/>
            <a:r>
              <a:rPr lang="en-US" sz="4500" dirty="0"/>
              <a:t>MATRIMONY AND HOLY ORDERS:</a:t>
            </a:r>
            <a:br>
              <a:rPr lang="en-US" sz="4500" dirty="0"/>
            </a:br>
            <a:r>
              <a:rPr lang="en-US" sz="4500" dirty="0"/>
              <a:t>SACRAMENTS OF SERVICE</a:t>
            </a:r>
          </a:p>
        </p:txBody>
      </p:sp>
    </p:spTree>
    <p:extLst>
      <p:ext uri="{BB962C8B-B14F-4D97-AF65-F5344CB8AC3E}">
        <p14:creationId xmlns:p14="http://schemas.microsoft.com/office/powerpoint/2010/main" val="253944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4" name="Rectangle 33">
            <a:extLst>
              <a:ext uri="{FF2B5EF4-FFF2-40B4-BE49-F238E27FC236}">
                <a16:creationId xmlns:a16="http://schemas.microsoft.com/office/drawing/2014/main" id="{014310F2-3261-4221-8BE1-03BD4833D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person in a white robe&#10;&#10;Description automatically generated">
            <a:extLst>
              <a:ext uri="{FF2B5EF4-FFF2-40B4-BE49-F238E27FC236}">
                <a16:creationId xmlns:a16="http://schemas.microsoft.com/office/drawing/2014/main" id="{A6A3A2E8-EE81-0BCD-6BDD-A17A2AC163C5}"/>
              </a:ext>
            </a:extLst>
          </p:cNvPr>
          <p:cNvPicPr>
            <a:picLocks noChangeAspect="1"/>
          </p:cNvPicPr>
          <p:nvPr/>
        </p:nvPicPr>
        <p:blipFill rotWithShape="1">
          <a:blip r:embed="rId2"/>
          <a:srcRect t="10479" r="9091" b="5691"/>
          <a:stretch/>
        </p:blipFill>
        <p:spPr>
          <a:xfrm flipH="1">
            <a:off x="20" y="10"/>
            <a:ext cx="12191980" cy="6857990"/>
          </a:xfrm>
          <a:prstGeom prst="rect">
            <a:avLst/>
          </a:prstGeom>
        </p:spPr>
      </p:pic>
      <p:grpSp>
        <p:nvGrpSpPr>
          <p:cNvPr id="36" name="Group 35">
            <a:extLst>
              <a:ext uri="{FF2B5EF4-FFF2-40B4-BE49-F238E27FC236}">
                <a16:creationId xmlns:a16="http://schemas.microsoft.com/office/drawing/2014/main" id="{8A11065F-8617-40E7-AC2B-F98E48C99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37" name="Rectangle 36">
              <a:extLst>
                <a:ext uri="{FF2B5EF4-FFF2-40B4-BE49-F238E27FC236}">
                  <a16:creationId xmlns:a16="http://schemas.microsoft.com/office/drawing/2014/main" id="{D58BA2E5-C873-4530-B394-51996F6E2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9D8F77D0-1D04-4C5F-9CBB-0F8353D35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10FFDD02-D586-474F-B2FD-CC429198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extBox 1">
            <a:extLst>
              <a:ext uri="{FF2B5EF4-FFF2-40B4-BE49-F238E27FC236}">
                <a16:creationId xmlns:a16="http://schemas.microsoft.com/office/drawing/2014/main" id="{497DF62E-B577-B67F-B75D-5F00ADB4DDC1}"/>
              </a:ext>
            </a:extLst>
          </p:cNvPr>
          <p:cNvSpPr txBox="1"/>
          <p:nvPr/>
        </p:nvSpPr>
        <p:spPr>
          <a:xfrm>
            <a:off x="584200" y="1006956"/>
            <a:ext cx="7213600" cy="551249"/>
          </a:xfrm>
          <a:prstGeom prst="rect">
            <a:avLst/>
          </a:prstGeom>
        </p:spPr>
        <p:txBody>
          <a:bodyPr vert="horz" lIns="91440" tIns="45720" rIns="91440" bIns="45720" rtlCol="0" anchor="ctr">
            <a:normAutofit/>
          </a:bodyPr>
          <a:lstStyle/>
          <a:p>
            <a:pPr>
              <a:spcBef>
                <a:spcPct val="0"/>
              </a:spcBef>
              <a:spcAft>
                <a:spcPts val="600"/>
              </a:spcAft>
            </a:pPr>
            <a:r>
              <a:rPr lang="en-US" sz="2800" cap="all" dirty="0">
                <a:solidFill>
                  <a:srgbClr val="FFFFFF"/>
                </a:solidFill>
                <a:latin typeface="+mj-lt"/>
                <a:ea typeface="+mj-ea"/>
                <a:cs typeface="+mj-cs"/>
              </a:rPr>
              <a:t>DIVORCE AND REMARRIAGE</a:t>
            </a:r>
          </a:p>
        </p:txBody>
      </p:sp>
      <p:sp>
        <p:nvSpPr>
          <p:cNvPr id="3" name="TextBox 2">
            <a:extLst>
              <a:ext uri="{FF2B5EF4-FFF2-40B4-BE49-F238E27FC236}">
                <a16:creationId xmlns:a16="http://schemas.microsoft.com/office/drawing/2014/main" id="{7B1D6C1B-3C73-2A22-D7C4-DA0C97DE197E}"/>
              </a:ext>
            </a:extLst>
          </p:cNvPr>
          <p:cNvSpPr txBox="1"/>
          <p:nvPr/>
        </p:nvSpPr>
        <p:spPr>
          <a:xfrm>
            <a:off x="581192" y="1558205"/>
            <a:ext cx="7216607" cy="4444662"/>
          </a:xfrm>
          <a:prstGeom prst="rect">
            <a:avLst/>
          </a:prstGeom>
        </p:spPr>
        <p:txBody>
          <a:bodyPr vert="horz" lIns="91440" tIns="45720" rIns="91440" bIns="45720" rtlCol="0" anchor="ctr">
            <a:normAutofit/>
          </a:bodyPr>
          <a:lstStyle/>
          <a:p>
            <a:pPr fontAlgn="base">
              <a:spcBef>
                <a:spcPct val="20000"/>
              </a:spcBef>
              <a:spcAft>
                <a:spcPts val="600"/>
              </a:spcAft>
              <a:buClr>
                <a:schemeClr val="accent2"/>
              </a:buClr>
              <a:buSzPct val="92000"/>
              <a:buFont typeface="Wingdings 2" panose="05020102010507070707" pitchFamily="18" charset="2"/>
              <a:buChar char=""/>
            </a:pPr>
            <a:r>
              <a:rPr lang="en-US" sz="2000" b="0" i="0" dirty="0">
                <a:solidFill>
                  <a:srgbClr val="FFFFFF"/>
                </a:solidFill>
                <a:effectLst/>
              </a:rPr>
              <a:t>Jesus unequivocally taught the indissolubility of marriage:</a:t>
            </a:r>
          </a:p>
          <a:p>
            <a:pPr fontAlgn="base">
              <a:spcBef>
                <a:spcPct val="20000"/>
              </a:spcBef>
              <a:spcAft>
                <a:spcPts val="600"/>
              </a:spcAft>
              <a:buClr>
                <a:schemeClr val="accent2"/>
              </a:buClr>
              <a:buSzPct val="92000"/>
              <a:buFont typeface="Wingdings 2" panose="05020102010507070707" pitchFamily="18" charset="2"/>
              <a:buChar char=""/>
            </a:pPr>
            <a:r>
              <a:rPr lang="en-US" sz="2000" b="0" i="1" dirty="0">
                <a:solidFill>
                  <a:srgbClr val="FFFFFF"/>
                </a:solidFill>
                <a:effectLst/>
              </a:rPr>
              <a:t>Some Pharisees approached him, and tested him, saying, “Is it lawful for a man to divorce his wife for any cause whatever?” He said in reply, “Have you not read that from the beginning the Creator ‘made them male and female’ and said, ‘For this reason a man shall leave his father and mother and be joined to his wife, and the two shall become one flesh’? So they are no longer two, but one flesh. Therefore, what God has joined together, no human being must separate. (Matthew 19:3-6)</a:t>
            </a:r>
            <a:endParaRPr lang="en-US" sz="2000" b="0" i="0" dirty="0">
              <a:solidFill>
                <a:srgbClr val="FFFFFF"/>
              </a:solidFill>
              <a:effectLst/>
            </a:endParaRPr>
          </a:p>
          <a:p>
            <a:pPr fontAlgn="base">
              <a:spcBef>
                <a:spcPct val="20000"/>
              </a:spcBef>
              <a:spcAft>
                <a:spcPts val="600"/>
              </a:spcAft>
              <a:buClr>
                <a:schemeClr val="accent2"/>
              </a:buClr>
              <a:buSzPct val="92000"/>
              <a:buFont typeface="Wingdings 2" panose="05020102010507070707" pitchFamily="18" charset="2"/>
              <a:buChar char=""/>
            </a:pPr>
            <a:r>
              <a:rPr lang="en-US" sz="2000" b="0" i="0" dirty="0">
                <a:solidFill>
                  <a:srgbClr val="FFFFFF"/>
                </a:solidFill>
                <a:effectLst/>
              </a:rPr>
              <a:t>St. Paul reinforces Christ’s teaching on marriage. “A wife should not separate from her husband and a husband should not divorce his wife.”</a:t>
            </a:r>
          </a:p>
        </p:txBody>
      </p:sp>
    </p:spTree>
    <p:extLst>
      <p:ext uri="{BB962C8B-B14F-4D97-AF65-F5344CB8AC3E}">
        <p14:creationId xmlns:p14="http://schemas.microsoft.com/office/powerpoint/2010/main" val="32062010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D4DA6C-E8B0-ABFA-EB02-3B2D6DE8FED2}"/>
              </a:ext>
            </a:extLst>
          </p:cNvPr>
          <p:cNvPicPr>
            <a:picLocks noChangeAspect="1"/>
          </p:cNvPicPr>
          <p:nvPr/>
        </p:nvPicPr>
        <p:blipFill rotWithShape="1">
          <a:blip r:embed="rId2">
            <a:alphaModFix amt="40000"/>
          </a:blip>
          <a:srcRect t="3758" b="11972"/>
          <a:stretch/>
        </p:blipFill>
        <p:spPr>
          <a:xfrm>
            <a:off x="20" y="10"/>
            <a:ext cx="12191980" cy="6857990"/>
          </a:xfrm>
          <a:prstGeom prst="rect">
            <a:avLst/>
          </a:prstGeom>
        </p:spPr>
      </p:pic>
      <p:sp>
        <p:nvSpPr>
          <p:cNvPr id="2" name="TextBox 1">
            <a:extLst>
              <a:ext uri="{FF2B5EF4-FFF2-40B4-BE49-F238E27FC236}">
                <a16:creationId xmlns:a16="http://schemas.microsoft.com/office/drawing/2014/main" id="{497DF62E-B577-B67F-B75D-5F00ADB4DDC1}"/>
              </a:ext>
            </a:extLst>
          </p:cNvPr>
          <p:cNvSpPr txBox="1"/>
          <p:nvPr/>
        </p:nvSpPr>
        <p:spPr>
          <a:xfrm>
            <a:off x="1023870" y="702156"/>
            <a:ext cx="10144260" cy="460881"/>
          </a:xfrm>
          <a:prstGeom prst="rect">
            <a:avLst/>
          </a:prstGeom>
        </p:spPr>
        <p:txBody>
          <a:bodyPr vert="horz" lIns="91440" tIns="45720" rIns="91440" bIns="45720" rtlCol="0" anchor="b">
            <a:normAutofit fontScale="92500" lnSpcReduction="10000"/>
          </a:bodyPr>
          <a:lstStyle/>
          <a:p>
            <a:pPr>
              <a:spcBef>
                <a:spcPct val="0"/>
              </a:spcBef>
              <a:spcAft>
                <a:spcPts val="600"/>
              </a:spcAft>
            </a:pPr>
            <a:r>
              <a:rPr lang="en-US" sz="2800" cap="all" dirty="0">
                <a:latin typeface="+mj-lt"/>
                <a:ea typeface="+mj-ea"/>
                <a:cs typeface="+mj-cs"/>
              </a:rPr>
              <a:t>DIVORCE IS NOT A SIN</a:t>
            </a:r>
          </a:p>
        </p:txBody>
      </p:sp>
      <p:sp>
        <p:nvSpPr>
          <p:cNvPr id="3" name="TextBox 2">
            <a:extLst>
              <a:ext uri="{FF2B5EF4-FFF2-40B4-BE49-F238E27FC236}">
                <a16:creationId xmlns:a16="http://schemas.microsoft.com/office/drawing/2014/main" id="{7B1D6C1B-3C73-2A22-D7C4-DA0C97DE197E}"/>
              </a:ext>
            </a:extLst>
          </p:cNvPr>
          <p:cNvSpPr txBox="1"/>
          <p:nvPr/>
        </p:nvSpPr>
        <p:spPr>
          <a:xfrm>
            <a:off x="962689" y="1250786"/>
            <a:ext cx="10261602" cy="5284925"/>
          </a:xfrm>
          <a:prstGeom prst="rect">
            <a:avLst/>
          </a:prstGeom>
        </p:spPr>
        <p:txBody>
          <a:bodyPr vert="horz" lIns="91440" tIns="45720" rIns="91440" bIns="45720" numCol="1" rtlCol="0" anchor="ctr">
            <a:noAutofit/>
          </a:bodyPr>
          <a:lstStyle/>
          <a:p>
            <a:pPr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Many people divorce and for a variety of reasons such as infidelity, abuse, etc. And just because two people were married in the Church does not mean that God was a part of the decision for them to marry.</a:t>
            </a:r>
          </a:p>
          <a:p>
            <a:pPr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If a Catholic should seek a divorce, they should also obtain an ANNULMENT.</a:t>
            </a:r>
          </a:p>
          <a:p>
            <a:pPr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An annulment is a declaration that a marriage is invalid, and the reason can be rooted in one or more “grounds,” such as:</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Fraud</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Force</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Fear</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Past Conditions</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Error of quality of a person</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Grave lack of discretionary judgement</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Willful exclusion of children</a:t>
            </a:r>
          </a:p>
          <a:p>
            <a:pPr marL="800100" lvl="1" indent="-342900" fontAlgn="base">
              <a:lnSpc>
                <a:spcPct val="90000"/>
              </a:lnSpc>
              <a:spcBef>
                <a:spcPct val="20000"/>
              </a:spcBef>
              <a:spcAft>
                <a:spcPts val="600"/>
              </a:spcAft>
              <a:buClr>
                <a:srgbClr val="F3B16B"/>
              </a:buClr>
              <a:buSzPct val="92000"/>
              <a:buFont typeface="Wingdings 2" panose="05020102010507070707" pitchFamily="18" charset="2"/>
              <a:buChar char=""/>
            </a:pPr>
            <a:r>
              <a:rPr lang="en-US" sz="2000" dirty="0">
                <a:solidFill>
                  <a:schemeClr val="tx2"/>
                </a:solidFill>
              </a:rPr>
              <a:t>Etc.</a:t>
            </a:r>
            <a:endParaRPr lang="en-US" sz="2000" b="0" i="0" dirty="0">
              <a:solidFill>
                <a:schemeClr val="tx2"/>
              </a:solidFill>
              <a:effectLst/>
            </a:endParaRPr>
          </a:p>
        </p:txBody>
      </p:sp>
    </p:spTree>
    <p:extLst>
      <p:ext uri="{BB962C8B-B14F-4D97-AF65-F5344CB8AC3E}">
        <p14:creationId xmlns:p14="http://schemas.microsoft.com/office/powerpoint/2010/main" val="15717801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DF62E-B577-B67F-B75D-5F00ADB4DDC1}"/>
              </a:ext>
            </a:extLst>
          </p:cNvPr>
          <p:cNvSpPr txBox="1"/>
          <p:nvPr/>
        </p:nvSpPr>
        <p:spPr>
          <a:xfrm>
            <a:off x="459581" y="628650"/>
            <a:ext cx="11272837" cy="553998"/>
          </a:xfrm>
          <a:prstGeom prst="rect">
            <a:avLst/>
          </a:prstGeom>
          <a:noFill/>
        </p:spPr>
        <p:txBody>
          <a:bodyPr wrap="square" rtlCol="0">
            <a:spAutoFit/>
          </a:bodyPr>
          <a:lstStyle/>
          <a:p>
            <a:r>
              <a:rPr lang="en-US" sz="3000" dirty="0">
                <a:solidFill>
                  <a:schemeClr val="accent2"/>
                </a:solidFill>
              </a:rPr>
              <a:t>CONVALIDATION</a:t>
            </a:r>
          </a:p>
        </p:txBody>
      </p:sp>
      <p:sp>
        <p:nvSpPr>
          <p:cNvPr id="3" name="TextBox 2">
            <a:extLst>
              <a:ext uri="{FF2B5EF4-FFF2-40B4-BE49-F238E27FC236}">
                <a16:creationId xmlns:a16="http://schemas.microsoft.com/office/drawing/2014/main" id="{7B1D6C1B-3C73-2A22-D7C4-DA0C97DE197E}"/>
              </a:ext>
            </a:extLst>
          </p:cNvPr>
          <p:cNvSpPr txBox="1"/>
          <p:nvPr/>
        </p:nvSpPr>
        <p:spPr>
          <a:xfrm>
            <a:off x="459582" y="1311874"/>
            <a:ext cx="11272836" cy="4093428"/>
          </a:xfrm>
          <a:prstGeom prst="rect">
            <a:avLst/>
          </a:prstGeom>
          <a:noFill/>
        </p:spPr>
        <p:txBody>
          <a:bodyPr wrap="square" rtlCol="0">
            <a:spAutoFit/>
          </a:bodyPr>
          <a:lstStyle/>
          <a:p>
            <a:pPr algn="l" fontAlgn="base"/>
            <a:r>
              <a:rPr lang="en-US" sz="2000" dirty="0">
                <a:solidFill>
                  <a:srgbClr val="000000"/>
                </a:solidFill>
                <a:latin typeface="Sabon LTStd"/>
              </a:rPr>
              <a:t>Convalidation is a way of making a legal union a sacramental one.</a:t>
            </a:r>
          </a:p>
          <a:p>
            <a:pPr algn="l" fontAlgn="base"/>
            <a:endParaRPr lang="en-US" sz="2000" b="0" i="0" dirty="0">
              <a:solidFill>
                <a:srgbClr val="000000"/>
              </a:solidFill>
              <a:effectLst/>
              <a:latin typeface="Sabon LTStd"/>
            </a:endParaRPr>
          </a:p>
          <a:p>
            <a:pPr algn="l" fontAlgn="base"/>
            <a:r>
              <a:rPr lang="en-US" sz="2000" dirty="0">
                <a:solidFill>
                  <a:srgbClr val="000000"/>
                </a:solidFill>
                <a:latin typeface="Sabon LTStd"/>
              </a:rPr>
              <a:t>If a couple was married outside of the Church, they can request a Convalidation.</a:t>
            </a:r>
          </a:p>
          <a:p>
            <a:pPr algn="l" fontAlgn="base"/>
            <a:endParaRPr lang="en-US" sz="2000" b="0" i="0" dirty="0">
              <a:solidFill>
                <a:srgbClr val="000000"/>
              </a:solidFill>
              <a:effectLst/>
              <a:latin typeface="Sabon LTStd"/>
            </a:endParaRPr>
          </a:p>
          <a:p>
            <a:pPr algn="l" fontAlgn="base"/>
            <a:r>
              <a:rPr lang="en-US" sz="2000" dirty="0">
                <a:solidFill>
                  <a:srgbClr val="000000"/>
                </a:solidFill>
                <a:latin typeface="Sabon LTStd"/>
              </a:rPr>
              <a:t>This happens most often during things like the RCIA process, or after a divorce/remarriage/annulment situation.</a:t>
            </a:r>
          </a:p>
          <a:p>
            <a:pPr algn="l" fontAlgn="base"/>
            <a:endParaRPr lang="en-US" sz="2000" b="0" i="0" dirty="0">
              <a:solidFill>
                <a:srgbClr val="000000"/>
              </a:solidFill>
              <a:effectLst/>
              <a:latin typeface="Sabon LTStd"/>
            </a:endParaRPr>
          </a:p>
          <a:p>
            <a:pPr algn="l" fontAlgn="base"/>
            <a:r>
              <a:rPr lang="en-US" sz="2000" b="0" i="0" dirty="0">
                <a:solidFill>
                  <a:srgbClr val="000000"/>
                </a:solidFill>
                <a:effectLst/>
                <a:latin typeface="Sabon LTStd"/>
              </a:rPr>
              <a:t>This process </a:t>
            </a:r>
            <a:r>
              <a:rPr lang="en-US" sz="2000" dirty="0">
                <a:solidFill>
                  <a:srgbClr val="000000"/>
                </a:solidFill>
                <a:latin typeface="Sabon LTStd"/>
              </a:rPr>
              <a:t>does require some paperwork,</a:t>
            </a:r>
          </a:p>
          <a:p>
            <a:pPr algn="l" fontAlgn="base"/>
            <a:r>
              <a:rPr lang="en-US" sz="2000" dirty="0">
                <a:solidFill>
                  <a:srgbClr val="000000"/>
                </a:solidFill>
                <a:latin typeface="Sabon LTStd"/>
              </a:rPr>
              <a:t>b</a:t>
            </a:r>
            <a:r>
              <a:rPr lang="en-US" sz="2000" b="0" i="0" dirty="0">
                <a:solidFill>
                  <a:srgbClr val="000000"/>
                </a:solidFill>
                <a:effectLst/>
                <a:latin typeface="Sabon LTStd"/>
              </a:rPr>
              <a:t>ut it can be as simple as a</a:t>
            </a:r>
            <a:r>
              <a:rPr lang="en-US" sz="2000" dirty="0">
                <a:solidFill>
                  <a:srgbClr val="000000"/>
                </a:solidFill>
                <a:latin typeface="Sabon LTStd"/>
              </a:rPr>
              <a:t> quiet ceremony</a:t>
            </a:r>
          </a:p>
          <a:p>
            <a:pPr algn="l" fontAlgn="base"/>
            <a:r>
              <a:rPr lang="en-US" sz="2000" dirty="0">
                <a:solidFill>
                  <a:srgbClr val="000000"/>
                </a:solidFill>
                <a:latin typeface="Sabon LTStd"/>
              </a:rPr>
              <a:t>With </a:t>
            </a:r>
            <a:r>
              <a:rPr lang="en-US" sz="2000" b="0" i="0" dirty="0">
                <a:solidFill>
                  <a:srgbClr val="000000"/>
                </a:solidFill>
                <a:effectLst/>
                <a:latin typeface="Sabon LTStd"/>
              </a:rPr>
              <a:t>a couple of witnesses, as celebratory as</a:t>
            </a:r>
          </a:p>
          <a:p>
            <a:pPr algn="l" fontAlgn="base"/>
            <a:r>
              <a:rPr lang="en-US" sz="2000" b="0" i="0" dirty="0">
                <a:solidFill>
                  <a:srgbClr val="000000"/>
                </a:solidFill>
                <a:effectLst/>
                <a:latin typeface="Sabon LTStd"/>
              </a:rPr>
              <a:t>a full-blown wedding, or even done as part</a:t>
            </a:r>
          </a:p>
          <a:p>
            <a:pPr algn="l" fontAlgn="base"/>
            <a:r>
              <a:rPr lang="en-US" sz="2000" dirty="0">
                <a:solidFill>
                  <a:srgbClr val="000000"/>
                </a:solidFill>
                <a:latin typeface="Sabon LTStd"/>
              </a:rPr>
              <a:t>of a parish community ceremony with a</a:t>
            </a:r>
          </a:p>
          <a:p>
            <a:pPr algn="l" fontAlgn="base"/>
            <a:r>
              <a:rPr lang="en-US" sz="2000" dirty="0">
                <a:solidFill>
                  <a:srgbClr val="000000"/>
                </a:solidFill>
                <a:latin typeface="Sabon LTStd"/>
              </a:rPr>
              <a:t>group of people.</a:t>
            </a:r>
            <a:endParaRPr lang="en-US" sz="2000" b="0" i="0" dirty="0">
              <a:solidFill>
                <a:srgbClr val="000000"/>
              </a:solidFill>
              <a:effectLst/>
              <a:latin typeface="Sabon LTStd"/>
            </a:endParaRPr>
          </a:p>
        </p:txBody>
      </p:sp>
      <p:pic>
        <p:nvPicPr>
          <p:cNvPr id="4" name="Picture 3">
            <a:extLst>
              <a:ext uri="{FF2B5EF4-FFF2-40B4-BE49-F238E27FC236}">
                <a16:creationId xmlns:a16="http://schemas.microsoft.com/office/drawing/2014/main" id="{EAE4E913-BCE6-4DB0-5035-C2522995B106}"/>
              </a:ext>
            </a:extLst>
          </p:cNvPr>
          <p:cNvPicPr>
            <a:picLocks noChangeAspect="1"/>
          </p:cNvPicPr>
          <p:nvPr/>
        </p:nvPicPr>
        <p:blipFill>
          <a:blip r:embed="rId2"/>
          <a:stretch>
            <a:fillRect/>
          </a:stretch>
        </p:blipFill>
        <p:spPr>
          <a:xfrm>
            <a:off x="5474208" y="3250866"/>
            <a:ext cx="6141974" cy="3129668"/>
          </a:xfrm>
          <a:prstGeom prst="rect">
            <a:avLst/>
          </a:prstGeom>
        </p:spPr>
      </p:pic>
    </p:spTree>
    <p:extLst>
      <p:ext uri="{BB962C8B-B14F-4D97-AF65-F5344CB8AC3E}">
        <p14:creationId xmlns:p14="http://schemas.microsoft.com/office/powerpoint/2010/main" val="3328228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702156"/>
            <a:ext cx="11029616" cy="797460"/>
          </a:xfrm>
          <a:prstGeom prst="rect">
            <a:avLst/>
          </a:prstGeom>
        </p:spPr>
        <p:txBody>
          <a:bodyPr vert="horz" lIns="91440" tIns="45720" rIns="91440" bIns="45720" rtlCol="0" anchor="b">
            <a:normAutofit/>
          </a:bodyPr>
          <a:lstStyle/>
          <a:p>
            <a:pPr>
              <a:spcBef>
                <a:spcPct val="0"/>
              </a:spcBef>
              <a:spcAft>
                <a:spcPts val="600"/>
              </a:spcAft>
            </a:pPr>
            <a:r>
              <a:rPr lang="en-US" sz="2800" cap="all" dirty="0">
                <a:solidFill>
                  <a:srgbClr val="FFFFFF"/>
                </a:solidFill>
                <a:latin typeface="+mj-lt"/>
                <a:ea typeface="+mj-ea"/>
                <a:cs typeface="+mj-cs"/>
              </a:rPr>
              <a:t>HOLY ORDERS</a:t>
            </a:r>
          </a:p>
        </p:txBody>
      </p:sp>
      <p:sp>
        <p:nvSpPr>
          <p:cNvPr id="3" name="TextBox 2">
            <a:extLst>
              <a:ext uri="{FF2B5EF4-FFF2-40B4-BE49-F238E27FC236}">
                <a16:creationId xmlns:a16="http://schemas.microsoft.com/office/drawing/2014/main" id="{7B1D6C1B-3C73-2A22-D7C4-DA0C97DE197E}"/>
              </a:ext>
            </a:extLst>
          </p:cNvPr>
          <p:cNvSpPr txBox="1"/>
          <p:nvPr/>
        </p:nvSpPr>
        <p:spPr>
          <a:xfrm>
            <a:off x="581192" y="2180496"/>
            <a:ext cx="7225075" cy="3678303"/>
          </a:xfrm>
          <a:prstGeom prst="rect">
            <a:avLst/>
          </a:prstGeom>
        </p:spPr>
        <p:txBody>
          <a:bodyPr vert="horz" lIns="91440" tIns="45720" rIns="91440" bIns="45720" rtlCol="0" anchor="ctr">
            <a:norm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From the moment of Jesus’ conception in the womb of Mary until his Resurrection, he was filled with the Holy Spirit. In biblical language, he was anointed by the Holy Spirit and thus established by God the Father as our high priest. As Risen Lord, he remains our high priest.</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While all of the baptized share in Christ’s priesthood, the ministerial priesthood shares this through the Sacrament of Holy Orders in a special way.</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Ordination to the priesthood or deaconate is always a call and a gift from God. This call from God can be recognized and understood from the daily signs that disclose his will to those in charge of discerning the vocations of candidates.</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“Here I am, send me.” (Isaiah 6:8)</a:t>
            </a:r>
          </a:p>
        </p:txBody>
      </p:sp>
      <p:pic>
        <p:nvPicPr>
          <p:cNvPr id="5" name="Picture 4">
            <a:extLst>
              <a:ext uri="{FF2B5EF4-FFF2-40B4-BE49-F238E27FC236}">
                <a16:creationId xmlns:a16="http://schemas.microsoft.com/office/drawing/2014/main" id="{0771C7AF-7A1F-FF19-BCEC-6AD437D28EE7}"/>
              </a:ext>
            </a:extLst>
          </p:cNvPr>
          <p:cNvPicPr>
            <a:picLocks noChangeAspect="1"/>
          </p:cNvPicPr>
          <p:nvPr/>
        </p:nvPicPr>
        <p:blipFill rotWithShape="1">
          <a:blip r:embed="rId2"/>
          <a:srcRect l="14600" r="18570"/>
          <a:stretch/>
        </p:blipFill>
        <p:spPr>
          <a:xfrm>
            <a:off x="7970967" y="2325624"/>
            <a:ext cx="3774500" cy="3533175"/>
          </a:xfrm>
          <a:prstGeom prst="rect">
            <a:avLst/>
          </a:prstGeom>
        </p:spPr>
      </p:pic>
    </p:spTree>
    <p:extLst>
      <p:ext uri="{BB962C8B-B14F-4D97-AF65-F5344CB8AC3E}">
        <p14:creationId xmlns:p14="http://schemas.microsoft.com/office/powerpoint/2010/main" val="188411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DEACONS</a:t>
            </a:r>
          </a:p>
        </p:txBody>
      </p:sp>
      <p:sp>
        <p:nvSpPr>
          <p:cNvPr id="3" name="TextBox 2">
            <a:extLst>
              <a:ext uri="{FF2B5EF4-FFF2-40B4-BE49-F238E27FC236}">
                <a16:creationId xmlns:a16="http://schemas.microsoft.com/office/drawing/2014/main" id="{7B1D6C1B-3C73-2A22-D7C4-DA0C97DE197E}"/>
              </a:ext>
            </a:extLst>
          </p:cNvPr>
          <p:cNvSpPr txBox="1"/>
          <p:nvPr/>
        </p:nvSpPr>
        <p:spPr>
          <a:xfrm>
            <a:off x="580147" y="1989220"/>
            <a:ext cx="8492216" cy="1189298"/>
          </a:xfrm>
          <a:prstGeom prst="rect">
            <a:avLst/>
          </a:prstGeom>
        </p:spPr>
        <p:txBody>
          <a:bodyPr vert="horz" lIns="91440" tIns="45720" rIns="91440" bIns="45720" rtlCol="0" anchor="ctr">
            <a:no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The title deacon comes from the Greek word diakonia meaning “servant.” A deacon has a special attachment to the bishop in the tasks of service and is configured to Christ, the Deacon—or Servant—of all (cf. CCC, nos. 1569-1570).</a:t>
            </a:r>
          </a:p>
        </p:txBody>
      </p:sp>
      <p:pic>
        <p:nvPicPr>
          <p:cNvPr id="1026" name="Picture 2" descr="Deacon Bob Morris | St. Pius X">
            <a:extLst>
              <a:ext uri="{FF2B5EF4-FFF2-40B4-BE49-F238E27FC236}">
                <a16:creationId xmlns:a16="http://schemas.microsoft.com/office/drawing/2014/main" id="{606CBB29-2446-E608-33F3-B7689300A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0479" y="731581"/>
            <a:ext cx="1468982" cy="1459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5B5164-807C-D63A-8381-242298A1F5D7}"/>
              </a:ext>
            </a:extLst>
          </p:cNvPr>
          <p:cNvSpPr txBox="1"/>
          <p:nvPr/>
        </p:nvSpPr>
        <p:spPr>
          <a:xfrm>
            <a:off x="580147" y="3315315"/>
            <a:ext cx="11165320" cy="3416320"/>
          </a:xfrm>
          <a:prstGeom prst="rect">
            <a:avLst/>
          </a:prstGeom>
          <a:noFill/>
        </p:spPr>
        <p:txBody>
          <a:bodyPr wrap="square">
            <a:spAutoFit/>
          </a:bodyPr>
          <a:lstStyle/>
          <a:p>
            <a:pPr marL="342900" indent="-342900">
              <a:lnSpc>
                <a:spcPct val="90000"/>
              </a:lnSpc>
              <a:spcBef>
                <a:spcPct val="20000"/>
              </a:spcBef>
              <a:spcAft>
                <a:spcPts val="600"/>
              </a:spcAft>
              <a:buClr>
                <a:schemeClr val="accent2"/>
              </a:buClr>
              <a:buSzPct val="92000"/>
              <a:buFont typeface="Wingdings" pitchFamily="2" charset="2"/>
              <a:buChar char="§"/>
            </a:pPr>
            <a:r>
              <a:rPr lang="en-US" sz="2000" dirty="0">
                <a:solidFill>
                  <a:schemeClr val="tx2"/>
                </a:solidFill>
              </a:rPr>
              <a:t>“There are two degrees of ministerial participation in the priesthood of Christ: the episcopacy and the presbyterate. The diaconate is intended to help and serve them” (CCC, no. 1554). </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Deacons receive the Sacrament of Holy Orders from a bishop.</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Deacons may baptize, proclaim the Gospel, preach the homily, assist the bishop or priest in the celebration of the Eucharist, assist at and bless marriages, and preside at funerals.  They dedicate themselves to charitable endeavors, which was their ministerial role in New Testament times. </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The deaconate may also be conferred on both married and unmarried men.  However, a man must be married before becoming what is called a “permanent deacon.”</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Seminarians preparing for priesthood have always been ordained as what is called a “transitional deacon” before ordination to priesthood</a:t>
            </a:r>
            <a:endParaRPr lang="en-US" sz="2000" dirty="0"/>
          </a:p>
        </p:txBody>
      </p:sp>
      <p:pic>
        <p:nvPicPr>
          <p:cNvPr id="7" name="Picture 6">
            <a:extLst>
              <a:ext uri="{FF2B5EF4-FFF2-40B4-BE49-F238E27FC236}">
                <a16:creationId xmlns:a16="http://schemas.microsoft.com/office/drawing/2014/main" id="{B3059829-C562-BEDC-C3A7-F1562F6A5B86}"/>
              </a:ext>
            </a:extLst>
          </p:cNvPr>
          <p:cNvPicPr>
            <a:picLocks noChangeAspect="1"/>
          </p:cNvPicPr>
          <p:nvPr/>
        </p:nvPicPr>
        <p:blipFill>
          <a:blip r:embed="rId4"/>
          <a:stretch>
            <a:fillRect/>
          </a:stretch>
        </p:blipFill>
        <p:spPr>
          <a:xfrm>
            <a:off x="9105096" y="1675353"/>
            <a:ext cx="1468983" cy="1468983"/>
          </a:xfrm>
          <a:prstGeom prst="rect">
            <a:avLst/>
          </a:prstGeom>
        </p:spPr>
      </p:pic>
    </p:spTree>
    <p:extLst>
      <p:ext uri="{BB962C8B-B14F-4D97-AF65-F5344CB8AC3E}">
        <p14:creationId xmlns:p14="http://schemas.microsoft.com/office/powerpoint/2010/main" val="428437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PRIESTS</a:t>
            </a:r>
          </a:p>
        </p:txBody>
      </p:sp>
      <p:sp>
        <p:nvSpPr>
          <p:cNvPr id="3" name="TextBox 2">
            <a:extLst>
              <a:ext uri="{FF2B5EF4-FFF2-40B4-BE49-F238E27FC236}">
                <a16:creationId xmlns:a16="http://schemas.microsoft.com/office/drawing/2014/main" id="{7B1D6C1B-3C73-2A22-D7C4-DA0C97DE197E}"/>
              </a:ext>
            </a:extLst>
          </p:cNvPr>
          <p:cNvSpPr txBox="1"/>
          <p:nvPr/>
        </p:nvSpPr>
        <p:spPr>
          <a:xfrm>
            <a:off x="581192" y="1962912"/>
            <a:ext cx="8352743" cy="2040677"/>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accent2"/>
              </a:buClr>
              <a:buSzPct val="92000"/>
            </a:pPr>
            <a:endParaRPr lang="en-US" sz="2000" dirty="0">
              <a:solidFill>
                <a:schemeClr val="tx2"/>
              </a:solidFill>
            </a:endParaRP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By ordination, “priests are united with the bishops in dignity and at the same time depend on them in the exercise of their pastoral functions; they are called to be the bishops’ prudent co-workers” (CCC, no. 1595). </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With the bishop, priests form a presbyteral (priestly) community and assume with him the pastoral mission for a particular parish. </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The bishop appoints priests to the pastoral care of parishes and to other diocesan ministries. The priest promises </a:t>
            </a:r>
            <a:r>
              <a:rPr lang="en-US" sz="2000" b="1" dirty="0">
                <a:solidFill>
                  <a:schemeClr val="tx2"/>
                </a:solidFill>
              </a:rPr>
              <a:t>obedience</a:t>
            </a:r>
            <a:r>
              <a:rPr lang="en-US" sz="2000" dirty="0">
                <a:solidFill>
                  <a:schemeClr val="tx2"/>
                </a:solidFill>
              </a:rPr>
              <a:t> to the bishop in service to God’s people.</a:t>
            </a:r>
          </a:p>
        </p:txBody>
      </p:sp>
      <p:pic>
        <p:nvPicPr>
          <p:cNvPr id="4" name="Picture 3">
            <a:extLst>
              <a:ext uri="{FF2B5EF4-FFF2-40B4-BE49-F238E27FC236}">
                <a16:creationId xmlns:a16="http://schemas.microsoft.com/office/drawing/2014/main" id="{1C8CEAF5-D63F-B47F-3F4D-37C4108A4A61}"/>
              </a:ext>
            </a:extLst>
          </p:cNvPr>
          <p:cNvPicPr>
            <a:picLocks noChangeAspect="1"/>
          </p:cNvPicPr>
          <p:nvPr/>
        </p:nvPicPr>
        <p:blipFill>
          <a:blip r:embed="rId3"/>
          <a:stretch>
            <a:fillRect/>
          </a:stretch>
        </p:blipFill>
        <p:spPr>
          <a:xfrm>
            <a:off x="9279924" y="746554"/>
            <a:ext cx="2330884" cy="3496326"/>
          </a:xfrm>
          <a:prstGeom prst="rect">
            <a:avLst/>
          </a:prstGeom>
        </p:spPr>
      </p:pic>
      <p:sp>
        <p:nvSpPr>
          <p:cNvPr id="6" name="TextBox 5">
            <a:extLst>
              <a:ext uri="{FF2B5EF4-FFF2-40B4-BE49-F238E27FC236}">
                <a16:creationId xmlns:a16="http://schemas.microsoft.com/office/drawing/2014/main" id="{ED363171-6258-B995-5C60-E9DC1D361CCE}"/>
              </a:ext>
            </a:extLst>
          </p:cNvPr>
          <p:cNvSpPr txBox="1"/>
          <p:nvPr/>
        </p:nvSpPr>
        <p:spPr>
          <a:xfrm>
            <a:off x="581192" y="4569477"/>
            <a:ext cx="11029616" cy="1852815"/>
          </a:xfrm>
          <a:prstGeom prst="rect">
            <a:avLst/>
          </a:prstGeom>
          <a:noFill/>
        </p:spPr>
        <p:txBody>
          <a:bodyPr wrap="square">
            <a:sp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chemeClr val="tx2"/>
                </a:solidFill>
              </a:rPr>
              <a:t>Clerical celibacy is mandated for all clergy (except the permanent deaconate).</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chemeClr val="tx2"/>
                </a:solidFill>
              </a:rPr>
              <a:t>Priests may baptize, proclaim the Gospel, preach the homily, preside at weddings and funerals, hear Confessions, as well as administer the Sacrament of the Anointing of the Sick.  Along with deacons and the bishop, they are an “ordinary” minister of Holy Communion.</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“Monsignor” is a special, honorary title given to priests usually because of their great service to a bishop or diocese. It is a form of the Italian </a:t>
            </a:r>
            <a:r>
              <a:rPr lang="en-US" i="1" dirty="0" err="1">
                <a:solidFill>
                  <a:schemeClr val="tx2"/>
                </a:solidFill>
              </a:rPr>
              <a:t>monsignore</a:t>
            </a:r>
            <a:r>
              <a:rPr lang="en-US" dirty="0">
                <a:solidFill>
                  <a:schemeClr val="tx2"/>
                </a:solidFill>
              </a:rPr>
              <a:t>, meaning "my lord.”</a:t>
            </a:r>
            <a:endParaRPr lang="en-US" sz="1800" dirty="0">
              <a:solidFill>
                <a:schemeClr val="tx2"/>
              </a:solidFill>
            </a:endParaRPr>
          </a:p>
        </p:txBody>
      </p:sp>
    </p:spTree>
    <p:extLst>
      <p:ext uri="{BB962C8B-B14F-4D97-AF65-F5344CB8AC3E}">
        <p14:creationId xmlns:p14="http://schemas.microsoft.com/office/powerpoint/2010/main" val="56223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BISHOPS</a:t>
            </a:r>
          </a:p>
        </p:txBody>
      </p:sp>
      <p:sp>
        <p:nvSpPr>
          <p:cNvPr id="3" name="TextBox 2">
            <a:extLst>
              <a:ext uri="{FF2B5EF4-FFF2-40B4-BE49-F238E27FC236}">
                <a16:creationId xmlns:a16="http://schemas.microsoft.com/office/drawing/2014/main" id="{7B1D6C1B-3C73-2A22-D7C4-DA0C97DE197E}"/>
              </a:ext>
            </a:extLst>
          </p:cNvPr>
          <p:cNvSpPr txBox="1"/>
          <p:nvPr/>
        </p:nvSpPr>
        <p:spPr>
          <a:xfrm>
            <a:off x="440286" y="1865915"/>
            <a:ext cx="8926136" cy="1949364"/>
          </a:xfrm>
          <a:prstGeom prst="rect">
            <a:avLst/>
          </a:prstGeom>
        </p:spPr>
        <p:txBody>
          <a:bodyPr vert="horz" lIns="91440" tIns="45720" rIns="91440" bIns="45720" rtlCol="0" anchor="ctr">
            <a:noAutofit/>
          </a:bodyPr>
          <a:lstStyle/>
          <a:p>
            <a:pPr marL="742950" lvl="1" indent="-285750">
              <a:lnSpc>
                <a:spcPct val="90000"/>
              </a:lnSpc>
              <a:spcBef>
                <a:spcPct val="20000"/>
              </a:spcBef>
              <a:spcAft>
                <a:spcPts val="600"/>
              </a:spcAft>
              <a:buClr>
                <a:schemeClr val="accent2"/>
              </a:buClr>
              <a:buSzPct val="92000"/>
              <a:buFont typeface="Wingdings 2" panose="05020102010507070707" pitchFamily="18" charset="2"/>
              <a:buChar char=""/>
            </a:pPr>
            <a:endParaRPr lang="en-US" sz="1900" dirty="0">
              <a:solidFill>
                <a:schemeClr val="tx2"/>
              </a:solidFill>
            </a:endParaRP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900" dirty="0">
                <a:solidFill>
                  <a:schemeClr val="tx2"/>
                </a:solidFill>
              </a:rPr>
              <a:t>Bishops receive the fullness of the Sacrament of Holy Orders and become successors of the Apostles. They belong to the college of bishops (episcopacy) and serves as the visible head or pastor of the local church (diocese).</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900" dirty="0">
                <a:solidFill>
                  <a:schemeClr val="tx2"/>
                </a:solidFill>
              </a:rPr>
              <a:t>Bishops have care and concern for the apostolic mission of all the churches in union with and under the authority of the Pope—the head of the college of bishops, the Bishop of Rome, and the successor of St. Peter.</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endParaRPr lang="en-US" sz="1900" dirty="0">
              <a:solidFill>
                <a:schemeClr val="tx2"/>
              </a:solidFill>
            </a:endParaRPr>
          </a:p>
        </p:txBody>
      </p:sp>
      <p:pic>
        <p:nvPicPr>
          <p:cNvPr id="4" name="Picture 3">
            <a:extLst>
              <a:ext uri="{FF2B5EF4-FFF2-40B4-BE49-F238E27FC236}">
                <a16:creationId xmlns:a16="http://schemas.microsoft.com/office/drawing/2014/main" id="{FDA3B46D-0E4A-C79E-EE12-0BAD35E8217B}"/>
              </a:ext>
            </a:extLst>
          </p:cNvPr>
          <p:cNvPicPr>
            <a:picLocks noChangeAspect="1"/>
          </p:cNvPicPr>
          <p:nvPr/>
        </p:nvPicPr>
        <p:blipFill>
          <a:blip r:embed="rId3"/>
          <a:stretch>
            <a:fillRect/>
          </a:stretch>
        </p:blipFill>
        <p:spPr>
          <a:xfrm>
            <a:off x="9366422" y="830477"/>
            <a:ext cx="2244386" cy="2984802"/>
          </a:xfrm>
          <a:prstGeom prst="rect">
            <a:avLst/>
          </a:prstGeom>
        </p:spPr>
      </p:pic>
      <p:sp>
        <p:nvSpPr>
          <p:cNvPr id="6" name="TextBox 5">
            <a:extLst>
              <a:ext uri="{FF2B5EF4-FFF2-40B4-BE49-F238E27FC236}">
                <a16:creationId xmlns:a16="http://schemas.microsoft.com/office/drawing/2014/main" id="{2E3706F2-CA43-F2EF-84D8-58D934CDB8AC}"/>
              </a:ext>
            </a:extLst>
          </p:cNvPr>
          <p:cNvSpPr txBox="1"/>
          <p:nvPr/>
        </p:nvSpPr>
        <p:spPr>
          <a:xfrm>
            <a:off x="440286" y="3563118"/>
            <a:ext cx="11170522" cy="2982355"/>
          </a:xfrm>
          <a:prstGeom prst="rect">
            <a:avLst/>
          </a:prstGeom>
          <a:noFill/>
        </p:spPr>
        <p:txBody>
          <a:bodyPr wrap="square">
            <a:sp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endParaRPr lang="en-US" sz="1800" dirty="0">
              <a:solidFill>
                <a:schemeClr val="tx2"/>
              </a:solidFill>
            </a:endParaRP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chemeClr val="tx2"/>
                </a:solidFill>
              </a:rPr>
              <a:t>Bishops may do everything a priest or deacon can do, as well as Confirm members of the body of Christ. A Bishop, however, can appoint a priest as his delegate for Confirmations – such as at the Easter Vigil when the Bishop cannot be present at every church. If a priest celebrates a Confirmation, he must write and ask for the permission (delegation) of the Bishop.</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rgbClr val="202124"/>
                </a:solidFill>
                <a:latin typeface="Google Sans"/>
              </a:rPr>
              <a:t>In order to be a Bishop, a person must</a:t>
            </a:r>
            <a:r>
              <a:rPr lang="en-US" sz="1800" b="0" i="0" dirty="0">
                <a:solidFill>
                  <a:srgbClr val="202124"/>
                </a:solidFill>
                <a:effectLst/>
                <a:latin typeface="Google Sans"/>
              </a:rPr>
              <a:t> be </a:t>
            </a:r>
            <a:r>
              <a:rPr lang="en-US" sz="1800" b="0" i="0" dirty="0">
                <a:solidFill>
                  <a:srgbClr val="040C28"/>
                </a:solidFill>
                <a:effectLst/>
                <a:latin typeface="Google Sans"/>
              </a:rPr>
              <a:t>at least 35 years old and must have been a priest for at least 5 years</a:t>
            </a:r>
            <a:r>
              <a:rPr lang="en-US" sz="1800" b="0" i="0" dirty="0">
                <a:solidFill>
                  <a:srgbClr val="202124"/>
                </a:solidFill>
                <a:effectLst/>
                <a:latin typeface="Google Sans"/>
              </a:rPr>
              <a:t>. He is to possess a doctorate, or a pontifical licentiate degree, in Sacred Scripture, Theology, or Canon Law. If not, he must be at least truly expert in one of these fields. Most bishops are bi- or multi-lingual.</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rgbClr val="202124"/>
                </a:solidFill>
                <a:latin typeface="Google Sans"/>
              </a:rPr>
              <a:t>Potential Bishops are selected and submitted to the Apostolic Nuncio, reviewed, reported to the prefect of the Congregation of Bishops, and then decided on (appointed) by the Holy Father himself.</a:t>
            </a:r>
            <a:endParaRPr lang="en-US" sz="1800" dirty="0">
              <a:solidFill>
                <a:schemeClr val="tx2"/>
              </a:solidFill>
            </a:endParaRPr>
          </a:p>
        </p:txBody>
      </p:sp>
    </p:spTree>
    <p:extLst>
      <p:ext uri="{BB962C8B-B14F-4D97-AF65-F5344CB8AC3E}">
        <p14:creationId xmlns:p14="http://schemas.microsoft.com/office/powerpoint/2010/main" val="323657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CARDINALS</a:t>
            </a:r>
          </a:p>
        </p:txBody>
      </p:sp>
      <p:sp>
        <p:nvSpPr>
          <p:cNvPr id="3" name="TextBox 2">
            <a:extLst>
              <a:ext uri="{FF2B5EF4-FFF2-40B4-BE49-F238E27FC236}">
                <a16:creationId xmlns:a16="http://schemas.microsoft.com/office/drawing/2014/main" id="{7B1D6C1B-3C73-2A22-D7C4-DA0C97DE197E}"/>
              </a:ext>
            </a:extLst>
          </p:cNvPr>
          <p:cNvSpPr txBox="1"/>
          <p:nvPr/>
        </p:nvSpPr>
        <p:spPr>
          <a:xfrm>
            <a:off x="581192" y="1962912"/>
            <a:ext cx="8019111" cy="4572000"/>
          </a:xfrm>
          <a:prstGeom prst="rect">
            <a:avLst/>
          </a:prstGeom>
        </p:spPr>
        <p:txBody>
          <a:bodyPr vert="horz" lIns="91440" tIns="45720" rIns="91440" bIns="45720" rtlCol="0" anchor="ctr">
            <a:noAutofit/>
          </a:bodyPr>
          <a:lstStyle/>
          <a:p>
            <a:pPr marL="742950" lvl="1"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A Cardinal is a senior member of the clergy of the Catholic Church.</a:t>
            </a:r>
          </a:p>
          <a:p>
            <a:pPr marL="742950" lvl="1"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Cardinals are created by the pope and typically hold the title for life. Collectively, they constitute the College of Cardinals.</a:t>
            </a:r>
          </a:p>
          <a:p>
            <a:pPr marL="742950" lvl="1"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Cardinals are leading bishops and members of the College of Cardinals. Their biggest duty is participating in the Papal Conclave, that is, voting for the new Pope. Most have additional duties including missions within the Roman Curia, governmental body of the Holy See.</a:t>
            </a:r>
          </a:p>
          <a:p>
            <a:pPr marL="742950" lvl="1"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There are 16 United States Cardinals.</a:t>
            </a:r>
          </a:p>
          <a:p>
            <a:pPr marL="1200150" lvl="2"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6 lead Archdioceses – Chicago, Galveston-Houston, New York, Washington, San Diego, Boston, and Newark</a:t>
            </a:r>
          </a:p>
          <a:p>
            <a:pPr marL="1200150" lvl="2"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3 serve in another capacity – Patron, Prefect, Archpriest</a:t>
            </a:r>
          </a:p>
          <a:p>
            <a:pPr marL="1200150" lvl="2" indent="-28575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6 are retired – Archbishop Emeritus</a:t>
            </a:r>
          </a:p>
        </p:txBody>
      </p:sp>
      <p:pic>
        <p:nvPicPr>
          <p:cNvPr id="2050" name="Picture 2" descr="H.E. Cardinal Blasé J. Cupich - Religions for Peace">
            <a:extLst>
              <a:ext uri="{FF2B5EF4-FFF2-40B4-BE49-F238E27FC236}">
                <a16:creationId xmlns:a16="http://schemas.microsoft.com/office/drawing/2014/main" id="{AE40DBD8-8D4D-9EEE-B24B-537B75A84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314" y="1962912"/>
            <a:ext cx="2819153" cy="2819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9CD432-097E-7512-4182-6FF99DFCE034}"/>
              </a:ext>
            </a:extLst>
          </p:cNvPr>
          <p:cNvSpPr txBox="1"/>
          <p:nvPr/>
        </p:nvSpPr>
        <p:spPr>
          <a:xfrm>
            <a:off x="8926314" y="4941272"/>
            <a:ext cx="2819154" cy="590931"/>
          </a:xfrm>
          <a:prstGeom prst="rect">
            <a:avLst/>
          </a:prstGeom>
          <a:noFill/>
        </p:spPr>
        <p:txBody>
          <a:bodyPr wrap="square">
            <a:spAutoFit/>
          </a:bodyPr>
          <a:lstStyle/>
          <a:p>
            <a:pPr>
              <a:lnSpc>
                <a:spcPct val="90000"/>
              </a:lnSpc>
              <a:spcBef>
                <a:spcPct val="20000"/>
              </a:spcBef>
              <a:spcAft>
                <a:spcPts val="600"/>
              </a:spcAft>
              <a:buClr>
                <a:schemeClr val="accent2"/>
              </a:buClr>
              <a:buSzPct val="92000"/>
            </a:pPr>
            <a:r>
              <a:rPr lang="en-US" dirty="0">
                <a:solidFill>
                  <a:schemeClr val="tx2"/>
                </a:solidFill>
              </a:rPr>
              <a:t>Cardinal Blasé Cupich,  Archdiocese of Chicago</a:t>
            </a:r>
          </a:p>
        </p:txBody>
      </p:sp>
    </p:spTree>
    <p:extLst>
      <p:ext uri="{BB962C8B-B14F-4D97-AF65-F5344CB8AC3E}">
        <p14:creationId xmlns:p14="http://schemas.microsoft.com/office/powerpoint/2010/main" val="12746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THE HOLY FATHER – THE POPE</a:t>
            </a:r>
          </a:p>
        </p:txBody>
      </p:sp>
      <p:sp>
        <p:nvSpPr>
          <p:cNvPr id="3" name="TextBox 2">
            <a:extLst>
              <a:ext uri="{FF2B5EF4-FFF2-40B4-BE49-F238E27FC236}">
                <a16:creationId xmlns:a16="http://schemas.microsoft.com/office/drawing/2014/main" id="{7B1D6C1B-3C73-2A22-D7C4-DA0C97DE197E}"/>
              </a:ext>
            </a:extLst>
          </p:cNvPr>
          <p:cNvSpPr txBox="1"/>
          <p:nvPr/>
        </p:nvSpPr>
        <p:spPr>
          <a:xfrm>
            <a:off x="580148" y="1974137"/>
            <a:ext cx="8275709" cy="2287812"/>
          </a:xfrm>
          <a:prstGeom prst="rect">
            <a:avLst/>
          </a:prstGeom>
        </p:spPr>
        <p:txBody>
          <a:bodyPr vert="horz" lIns="91440" tIns="45720" rIns="91440" bIns="45720" rtlCol="0" anchor="ctr">
            <a:no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900" dirty="0">
                <a:solidFill>
                  <a:schemeClr val="tx2"/>
                </a:solidFill>
              </a:rPr>
              <a:t>The highest honor a member of the clergy can receive is to be elected as the leader of the Catholic Church. The Pope is elected by cardinals following the death or resignation of a Pope. There is no limit to how many years a Pope may hold his office.</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900" dirty="0">
                <a:solidFill>
                  <a:schemeClr val="tx2"/>
                </a:solidFill>
              </a:rPr>
              <a:t>The office of the Pope is referred to as the papacy. The Pope rules the Catholic Church in a very similar way to a king would a country, and he is the head of state for the Vatican City. The Roman Curia (you might remember them to be Cardinals) help the Pope to complete his duties.</a:t>
            </a:r>
          </a:p>
        </p:txBody>
      </p:sp>
      <p:pic>
        <p:nvPicPr>
          <p:cNvPr id="4" name="Picture 3">
            <a:extLst>
              <a:ext uri="{FF2B5EF4-FFF2-40B4-BE49-F238E27FC236}">
                <a16:creationId xmlns:a16="http://schemas.microsoft.com/office/drawing/2014/main" id="{3EA1A584-9CA9-D492-382E-38A2B02E4B34}"/>
              </a:ext>
            </a:extLst>
          </p:cNvPr>
          <p:cNvPicPr>
            <a:picLocks noChangeAspect="1"/>
          </p:cNvPicPr>
          <p:nvPr/>
        </p:nvPicPr>
        <p:blipFill>
          <a:blip r:embed="rId3"/>
          <a:stretch>
            <a:fillRect/>
          </a:stretch>
        </p:blipFill>
        <p:spPr>
          <a:xfrm>
            <a:off x="9320732" y="798556"/>
            <a:ext cx="2141794" cy="2846688"/>
          </a:xfrm>
          <a:prstGeom prst="rect">
            <a:avLst/>
          </a:prstGeom>
        </p:spPr>
      </p:pic>
      <p:sp>
        <p:nvSpPr>
          <p:cNvPr id="6" name="TextBox 5">
            <a:extLst>
              <a:ext uri="{FF2B5EF4-FFF2-40B4-BE49-F238E27FC236}">
                <a16:creationId xmlns:a16="http://schemas.microsoft.com/office/drawing/2014/main" id="{30A0BFAA-8E65-6CC0-F42C-6FD230BBC143}"/>
              </a:ext>
            </a:extLst>
          </p:cNvPr>
          <p:cNvSpPr txBox="1"/>
          <p:nvPr/>
        </p:nvSpPr>
        <p:spPr>
          <a:xfrm>
            <a:off x="580147" y="4049387"/>
            <a:ext cx="11030660" cy="2351413"/>
          </a:xfrm>
          <a:prstGeom prst="rect">
            <a:avLst/>
          </a:prstGeom>
          <a:noFill/>
        </p:spPr>
        <p:txBody>
          <a:bodyPr wrap="square">
            <a:spAutoFit/>
          </a:bodyPr>
          <a:lstStyle/>
          <a:p>
            <a:pPr marL="285750" indent="-285750">
              <a:lnSpc>
                <a:spcPct val="90000"/>
              </a:lnSpc>
              <a:spcBef>
                <a:spcPct val="20000"/>
              </a:spcBef>
              <a:spcAft>
                <a:spcPts val="600"/>
              </a:spcAft>
              <a:buClr>
                <a:schemeClr val="accent2"/>
              </a:buClr>
              <a:buSzPct val="92000"/>
              <a:buFont typeface="Wingdings 2" panose="05020102010507070707" pitchFamily="18" charset="2"/>
              <a:buChar char=""/>
            </a:pPr>
            <a:endParaRPr lang="en-US" sz="1800" dirty="0">
              <a:solidFill>
                <a:schemeClr val="tx2"/>
              </a:solidFill>
            </a:endParaRP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chemeClr val="tx2"/>
                </a:solidFill>
              </a:rPr>
              <a:t>Newly elected popes much choose a regnal name, many choose to honor the names of previous popes. Each pope chooses his name in reflection of a saint he feels a strong connection to. Catholics believe the pope is infallible when speaking in ex cathedra (from the chair), and that God will not allow his followers to be misled by having him make a wrong statement when the criteria for ex cathedra are met.</a:t>
            </a:r>
          </a:p>
          <a:p>
            <a:pPr marL="285750" indent="-285750">
              <a:lnSpc>
                <a:spcPct val="90000"/>
              </a:lnSpc>
              <a:spcBef>
                <a:spcPct val="20000"/>
              </a:spcBef>
              <a:spcAft>
                <a:spcPts val="600"/>
              </a:spcAft>
              <a:buClr>
                <a:schemeClr val="accent2"/>
              </a:buClr>
              <a:buSzPct val="92000"/>
              <a:buFont typeface="Wingdings 2" panose="05020102010507070707" pitchFamily="18" charset="2"/>
              <a:buChar char=""/>
            </a:pPr>
            <a:r>
              <a:rPr lang="en-US" sz="1800" dirty="0">
                <a:solidFill>
                  <a:schemeClr val="tx2"/>
                </a:solidFill>
              </a:rPr>
              <a:t>Only a small number of popes have ever resigned or been deposed from office. The most recent was Pope Benedict XVI who, with great humility, resigned with the awareness and consciousness of “no longer being able to carry out the ministry with the strength that it requires.” He is now “Pope Emeritus.”</a:t>
            </a:r>
          </a:p>
        </p:txBody>
      </p:sp>
      <p:sp>
        <p:nvSpPr>
          <p:cNvPr id="7" name="TextBox 6">
            <a:extLst>
              <a:ext uri="{FF2B5EF4-FFF2-40B4-BE49-F238E27FC236}">
                <a16:creationId xmlns:a16="http://schemas.microsoft.com/office/drawing/2014/main" id="{B167072E-7922-A383-1B04-CFBCDAE523C5}"/>
              </a:ext>
            </a:extLst>
          </p:cNvPr>
          <p:cNvSpPr txBox="1"/>
          <p:nvPr/>
        </p:nvSpPr>
        <p:spPr>
          <a:xfrm>
            <a:off x="9320731" y="3707164"/>
            <a:ext cx="2424736" cy="590931"/>
          </a:xfrm>
          <a:prstGeom prst="rect">
            <a:avLst/>
          </a:prstGeom>
          <a:noFill/>
        </p:spPr>
        <p:txBody>
          <a:bodyPr wrap="square">
            <a:spAutoFit/>
          </a:bodyPr>
          <a:lstStyle/>
          <a:p>
            <a:pPr>
              <a:lnSpc>
                <a:spcPct val="90000"/>
              </a:lnSpc>
              <a:spcBef>
                <a:spcPct val="20000"/>
              </a:spcBef>
              <a:spcAft>
                <a:spcPts val="600"/>
              </a:spcAft>
              <a:buClr>
                <a:schemeClr val="accent2"/>
              </a:buClr>
              <a:buSzPct val="92000"/>
            </a:pPr>
            <a:r>
              <a:rPr lang="en-US" dirty="0">
                <a:solidFill>
                  <a:schemeClr val="tx2"/>
                </a:solidFill>
              </a:rPr>
              <a:t>Pope Francis (born Jorge Mario Bergoglio)</a:t>
            </a:r>
          </a:p>
        </p:txBody>
      </p:sp>
    </p:spTree>
    <p:extLst>
      <p:ext uri="{BB962C8B-B14F-4D97-AF65-F5344CB8AC3E}">
        <p14:creationId xmlns:p14="http://schemas.microsoft.com/office/powerpoint/2010/main" val="328377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956630"/>
            <a:ext cx="11029616" cy="504852"/>
          </a:xfrm>
          <a:prstGeom prst="rect">
            <a:avLst/>
          </a:prstGeom>
        </p:spPr>
        <p:txBody>
          <a:bodyPr vert="horz" lIns="91440" tIns="45720" rIns="91440" bIns="45720" rtlCol="0" anchor="b">
            <a:normAutofit lnSpcReduction="10000"/>
          </a:bodyPr>
          <a:lstStyle/>
          <a:p>
            <a:pPr>
              <a:spcBef>
                <a:spcPct val="0"/>
              </a:spcBef>
              <a:spcAft>
                <a:spcPts val="600"/>
              </a:spcAft>
            </a:pPr>
            <a:r>
              <a:rPr lang="en-US" sz="2800" cap="all" dirty="0">
                <a:solidFill>
                  <a:srgbClr val="FFFFFF"/>
                </a:solidFill>
                <a:latin typeface="+mj-lt"/>
                <a:ea typeface="+mj-ea"/>
                <a:cs typeface="+mj-cs"/>
              </a:rPr>
              <a:t>WHAT DO ALL THE COLORS MEAN?</a:t>
            </a:r>
          </a:p>
        </p:txBody>
      </p:sp>
      <p:sp>
        <p:nvSpPr>
          <p:cNvPr id="7" name="TextBox 6">
            <a:extLst>
              <a:ext uri="{FF2B5EF4-FFF2-40B4-BE49-F238E27FC236}">
                <a16:creationId xmlns:a16="http://schemas.microsoft.com/office/drawing/2014/main" id="{B167072E-7922-A383-1B04-CFBCDAE523C5}"/>
              </a:ext>
            </a:extLst>
          </p:cNvPr>
          <p:cNvSpPr txBox="1"/>
          <p:nvPr/>
        </p:nvSpPr>
        <p:spPr>
          <a:xfrm>
            <a:off x="8971005" y="2005657"/>
            <a:ext cx="2744991" cy="4478149"/>
          </a:xfrm>
          <a:prstGeom prst="rect">
            <a:avLst/>
          </a:prstGeom>
          <a:noFill/>
        </p:spPr>
        <p:txBody>
          <a:bodyPr wrap="square">
            <a:spAutoFit/>
          </a:bodyPr>
          <a:lstStyle/>
          <a:p>
            <a:pPr>
              <a:lnSpc>
                <a:spcPct val="90000"/>
              </a:lnSpc>
              <a:spcBef>
                <a:spcPct val="20000"/>
              </a:spcBef>
              <a:spcAft>
                <a:spcPts val="600"/>
              </a:spcAft>
              <a:buClr>
                <a:schemeClr val="accent2"/>
              </a:buClr>
              <a:buSzPct val="92000"/>
            </a:pPr>
            <a:r>
              <a:rPr lang="en-US" dirty="0"/>
              <a:t>CASSOCK – A full-length garment, usually black, and sometimes trimmed in a color designating office/rank (It’s a “work uniform” not a dress outfit!)</a:t>
            </a:r>
          </a:p>
          <a:p>
            <a:pPr>
              <a:lnSpc>
                <a:spcPct val="90000"/>
              </a:lnSpc>
              <a:spcBef>
                <a:spcPct val="20000"/>
              </a:spcBef>
              <a:spcAft>
                <a:spcPts val="600"/>
              </a:spcAft>
              <a:buClr>
                <a:schemeClr val="accent2"/>
              </a:buClr>
              <a:buSzPct val="92000"/>
            </a:pPr>
            <a:r>
              <a:rPr lang="en-US" dirty="0"/>
              <a:t>ZUCCHETTO – The skull cap that a bishop or cardinal wears</a:t>
            </a:r>
          </a:p>
          <a:p>
            <a:pPr>
              <a:lnSpc>
                <a:spcPct val="90000"/>
              </a:lnSpc>
              <a:spcBef>
                <a:spcPct val="20000"/>
              </a:spcBef>
              <a:spcAft>
                <a:spcPts val="600"/>
              </a:spcAft>
              <a:buClr>
                <a:schemeClr val="accent2"/>
              </a:buClr>
              <a:buSzPct val="92000"/>
            </a:pPr>
            <a:r>
              <a:rPr lang="en-US" i="0" dirty="0">
                <a:effectLst/>
              </a:rPr>
              <a:t>BIRETTA (a hat with 3 or 4 stiffened corners worn as part of liturgical dress)</a:t>
            </a:r>
            <a:endParaRPr lang="en-US" dirty="0"/>
          </a:p>
          <a:p>
            <a:pPr>
              <a:lnSpc>
                <a:spcPct val="90000"/>
              </a:lnSpc>
              <a:spcBef>
                <a:spcPct val="20000"/>
              </a:spcBef>
              <a:spcAft>
                <a:spcPts val="600"/>
              </a:spcAft>
              <a:buClr>
                <a:schemeClr val="accent2"/>
              </a:buClr>
              <a:buSzPct val="92000"/>
            </a:pPr>
            <a:r>
              <a:rPr lang="en-US" dirty="0"/>
              <a:t>PECTORAL CROSS – The large cross that a bishop or cardinal wears</a:t>
            </a:r>
          </a:p>
        </p:txBody>
      </p:sp>
      <p:pic>
        <p:nvPicPr>
          <p:cNvPr id="5122" name="Picture 2" descr="Bishop_Robert_Barron">
            <a:extLst>
              <a:ext uri="{FF2B5EF4-FFF2-40B4-BE49-F238E27FC236}">
                <a16:creationId xmlns:a16="http://schemas.microsoft.com/office/drawing/2014/main" id="{13F57C4A-4535-3B70-64A1-8B33F9486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448" y="2018025"/>
            <a:ext cx="1855076" cy="29246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19DEABA-2037-6F53-A258-AF50E50D9DFF}"/>
              </a:ext>
            </a:extLst>
          </p:cNvPr>
          <p:cNvPicPr>
            <a:picLocks noChangeAspect="1"/>
          </p:cNvPicPr>
          <p:nvPr/>
        </p:nvPicPr>
        <p:blipFill rotWithShape="1">
          <a:blip r:embed="rId4"/>
          <a:srcRect l="8321" t="4507" r="8919" b="7346"/>
          <a:stretch/>
        </p:blipFill>
        <p:spPr>
          <a:xfrm>
            <a:off x="6478567" y="2018025"/>
            <a:ext cx="2164674" cy="2912302"/>
          </a:xfrm>
          <a:prstGeom prst="rect">
            <a:avLst/>
          </a:prstGeom>
        </p:spPr>
      </p:pic>
      <p:pic>
        <p:nvPicPr>
          <p:cNvPr id="10" name="Picture 9" descr="A person in a black robe with a pink sash&#10;&#10;Description automatically generated">
            <a:extLst>
              <a:ext uri="{FF2B5EF4-FFF2-40B4-BE49-F238E27FC236}">
                <a16:creationId xmlns:a16="http://schemas.microsoft.com/office/drawing/2014/main" id="{43C9293F-26A5-B818-7D1A-D4D248994B77}"/>
              </a:ext>
            </a:extLst>
          </p:cNvPr>
          <p:cNvPicPr>
            <a:picLocks noChangeAspect="1"/>
          </p:cNvPicPr>
          <p:nvPr/>
        </p:nvPicPr>
        <p:blipFill>
          <a:blip r:embed="rId5"/>
          <a:stretch>
            <a:fillRect/>
          </a:stretch>
        </p:blipFill>
        <p:spPr>
          <a:xfrm>
            <a:off x="473899" y="2005657"/>
            <a:ext cx="2553506" cy="2912302"/>
          </a:xfrm>
          <a:prstGeom prst="rect">
            <a:avLst/>
          </a:prstGeom>
        </p:spPr>
      </p:pic>
      <p:sp>
        <p:nvSpPr>
          <p:cNvPr id="14" name="TextBox 13">
            <a:extLst>
              <a:ext uri="{FF2B5EF4-FFF2-40B4-BE49-F238E27FC236}">
                <a16:creationId xmlns:a16="http://schemas.microsoft.com/office/drawing/2014/main" id="{0D8FE719-D991-2B1D-4038-F6C389E7CF7F}"/>
              </a:ext>
            </a:extLst>
          </p:cNvPr>
          <p:cNvSpPr txBox="1"/>
          <p:nvPr/>
        </p:nvSpPr>
        <p:spPr>
          <a:xfrm>
            <a:off x="440286" y="5125889"/>
            <a:ext cx="2587119" cy="723275"/>
          </a:xfrm>
          <a:prstGeom prst="rect">
            <a:avLst/>
          </a:prstGeom>
          <a:noFill/>
        </p:spPr>
        <p:txBody>
          <a:bodyPr wrap="square">
            <a:spAutoFit/>
          </a:bodyPr>
          <a:lstStyle/>
          <a:p>
            <a:pPr algn="ctr">
              <a:lnSpc>
                <a:spcPct val="90000"/>
              </a:lnSpc>
              <a:spcBef>
                <a:spcPct val="20000"/>
              </a:spcBef>
              <a:spcAft>
                <a:spcPts val="600"/>
              </a:spcAft>
              <a:buClr>
                <a:schemeClr val="accent2"/>
              </a:buClr>
              <a:buSzPct val="92000"/>
            </a:pPr>
            <a:r>
              <a:rPr lang="en-US" dirty="0">
                <a:solidFill>
                  <a:schemeClr val="tx2"/>
                </a:solidFill>
              </a:rPr>
              <a:t>MONSIGNORS</a:t>
            </a:r>
          </a:p>
          <a:p>
            <a:pPr algn="ctr">
              <a:lnSpc>
                <a:spcPct val="90000"/>
              </a:lnSpc>
              <a:spcBef>
                <a:spcPct val="20000"/>
              </a:spcBef>
              <a:spcAft>
                <a:spcPts val="600"/>
              </a:spcAft>
              <a:buClr>
                <a:schemeClr val="accent2"/>
              </a:buClr>
              <a:buSzPct val="92000"/>
            </a:pPr>
            <a:r>
              <a:rPr lang="en-US" dirty="0">
                <a:solidFill>
                  <a:schemeClr val="tx2"/>
                </a:solidFill>
              </a:rPr>
              <a:t>Purple / Magenta</a:t>
            </a:r>
          </a:p>
        </p:txBody>
      </p:sp>
      <p:sp>
        <p:nvSpPr>
          <p:cNvPr id="16" name="TextBox 15">
            <a:extLst>
              <a:ext uri="{FF2B5EF4-FFF2-40B4-BE49-F238E27FC236}">
                <a16:creationId xmlns:a16="http://schemas.microsoft.com/office/drawing/2014/main" id="{338F471E-37EC-C9CA-A8F3-DD8C90B520BA}"/>
              </a:ext>
            </a:extLst>
          </p:cNvPr>
          <p:cNvSpPr txBox="1"/>
          <p:nvPr/>
        </p:nvSpPr>
        <p:spPr>
          <a:xfrm>
            <a:off x="3459426" y="5054296"/>
            <a:ext cx="2587119" cy="723275"/>
          </a:xfrm>
          <a:prstGeom prst="rect">
            <a:avLst/>
          </a:prstGeom>
          <a:noFill/>
        </p:spPr>
        <p:txBody>
          <a:bodyPr wrap="square">
            <a:spAutoFit/>
          </a:bodyPr>
          <a:lstStyle/>
          <a:p>
            <a:pPr algn="ctr">
              <a:lnSpc>
                <a:spcPct val="90000"/>
              </a:lnSpc>
              <a:spcBef>
                <a:spcPct val="20000"/>
              </a:spcBef>
              <a:spcAft>
                <a:spcPts val="600"/>
              </a:spcAft>
              <a:buClr>
                <a:schemeClr val="accent2"/>
              </a:buClr>
              <a:buSzPct val="92000"/>
            </a:pPr>
            <a:r>
              <a:rPr lang="en-US" dirty="0">
                <a:solidFill>
                  <a:schemeClr val="tx2"/>
                </a:solidFill>
              </a:rPr>
              <a:t>BISHOPS</a:t>
            </a:r>
          </a:p>
          <a:p>
            <a:pPr algn="ctr">
              <a:lnSpc>
                <a:spcPct val="90000"/>
              </a:lnSpc>
              <a:spcBef>
                <a:spcPct val="20000"/>
              </a:spcBef>
              <a:spcAft>
                <a:spcPts val="600"/>
              </a:spcAft>
              <a:buClr>
                <a:schemeClr val="accent2"/>
              </a:buClr>
              <a:buSzPct val="92000"/>
            </a:pPr>
            <a:r>
              <a:rPr lang="en-US" dirty="0">
                <a:solidFill>
                  <a:schemeClr val="tx2"/>
                </a:solidFill>
              </a:rPr>
              <a:t>Amaranth Red / </a:t>
            </a:r>
            <a:r>
              <a:rPr lang="en-US" dirty="0" err="1">
                <a:solidFill>
                  <a:schemeClr val="tx2"/>
                </a:solidFill>
              </a:rPr>
              <a:t>Fuschia</a:t>
            </a:r>
            <a:endParaRPr lang="en-US" dirty="0">
              <a:solidFill>
                <a:schemeClr val="tx2"/>
              </a:solidFill>
            </a:endParaRPr>
          </a:p>
        </p:txBody>
      </p:sp>
      <p:sp>
        <p:nvSpPr>
          <p:cNvPr id="17" name="TextBox 16">
            <a:extLst>
              <a:ext uri="{FF2B5EF4-FFF2-40B4-BE49-F238E27FC236}">
                <a16:creationId xmlns:a16="http://schemas.microsoft.com/office/drawing/2014/main" id="{CFBDEB22-163D-8C18-B0B8-C50F9326EC14}"/>
              </a:ext>
            </a:extLst>
          </p:cNvPr>
          <p:cNvSpPr txBox="1"/>
          <p:nvPr/>
        </p:nvSpPr>
        <p:spPr>
          <a:xfrm>
            <a:off x="6478566" y="5042322"/>
            <a:ext cx="2164676" cy="723275"/>
          </a:xfrm>
          <a:prstGeom prst="rect">
            <a:avLst/>
          </a:prstGeom>
          <a:noFill/>
        </p:spPr>
        <p:txBody>
          <a:bodyPr wrap="square">
            <a:spAutoFit/>
          </a:bodyPr>
          <a:lstStyle/>
          <a:p>
            <a:pPr algn="ctr">
              <a:lnSpc>
                <a:spcPct val="90000"/>
              </a:lnSpc>
              <a:spcBef>
                <a:spcPct val="20000"/>
              </a:spcBef>
              <a:spcAft>
                <a:spcPts val="600"/>
              </a:spcAft>
              <a:buClr>
                <a:schemeClr val="accent2"/>
              </a:buClr>
              <a:buSzPct val="92000"/>
            </a:pPr>
            <a:r>
              <a:rPr lang="en-US" dirty="0">
                <a:solidFill>
                  <a:schemeClr val="tx2"/>
                </a:solidFill>
              </a:rPr>
              <a:t>CARDINAL</a:t>
            </a:r>
          </a:p>
          <a:p>
            <a:pPr algn="ctr">
              <a:lnSpc>
                <a:spcPct val="90000"/>
              </a:lnSpc>
              <a:spcBef>
                <a:spcPct val="20000"/>
              </a:spcBef>
              <a:spcAft>
                <a:spcPts val="600"/>
              </a:spcAft>
              <a:buClr>
                <a:schemeClr val="accent2"/>
              </a:buClr>
              <a:buSzPct val="92000"/>
            </a:pPr>
            <a:r>
              <a:rPr lang="en-US" dirty="0">
                <a:solidFill>
                  <a:schemeClr val="tx2"/>
                </a:solidFill>
              </a:rPr>
              <a:t>Scarlet / Red</a:t>
            </a:r>
          </a:p>
        </p:txBody>
      </p:sp>
    </p:spTree>
    <p:extLst>
      <p:ext uri="{BB962C8B-B14F-4D97-AF65-F5344CB8AC3E}">
        <p14:creationId xmlns:p14="http://schemas.microsoft.com/office/powerpoint/2010/main" val="952656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4449934" y="702156"/>
            <a:ext cx="7157865" cy="1013800"/>
          </a:xfrm>
          <a:prstGeom prst="rect">
            <a:avLst/>
          </a:prstGeom>
        </p:spPr>
        <p:txBody>
          <a:bodyPr vert="horz" lIns="91440" tIns="45720" rIns="91440" bIns="45720" rtlCol="0" anchor="b">
            <a:normAutofit/>
          </a:bodyPr>
          <a:lstStyle/>
          <a:p>
            <a:pPr>
              <a:spcBef>
                <a:spcPct val="0"/>
              </a:spcBef>
              <a:spcAft>
                <a:spcPts val="600"/>
              </a:spcAft>
            </a:pPr>
            <a:r>
              <a:rPr lang="en-US" sz="2800" cap="all">
                <a:solidFill>
                  <a:schemeClr val="accent1"/>
                </a:solidFill>
                <a:latin typeface="+mj-lt"/>
                <a:ea typeface="+mj-ea"/>
                <a:cs typeface="+mj-cs"/>
              </a:rPr>
              <a:t>Matrimony</a:t>
            </a:r>
          </a:p>
        </p:txBody>
      </p:sp>
      <p:pic>
        <p:nvPicPr>
          <p:cNvPr id="4" name="Picture 3">
            <a:extLst>
              <a:ext uri="{FF2B5EF4-FFF2-40B4-BE49-F238E27FC236}">
                <a16:creationId xmlns:a16="http://schemas.microsoft.com/office/drawing/2014/main" id="{6F2AB831-2754-1558-BAED-3B3B33101955}"/>
              </a:ext>
            </a:extLst>
          </p:cNvPr>
          <p:cNvPicPr>
            <a:picLocks noChangeAspect="1"/>
          </p:cNvPicPr>
          <p:nvPr/>
        </p:nvPicPr>
        <p:blipFill rotWithShape="1">
          <a:blip r:embed="rId2"/>
          <a:srcRect l="20834" r="39102"/>
          <a:stretch/>
        </p:blipFill>
        <p:spPr>
          <a:xfrm>
            <a:off x="20" y="10"/>
            <a:ext cx="4131713" cy="6857989"/>
          </a:xfrm>
          <a:prstGeom prst="rect">
            <a:avLst/>
          </a:prstGeom>
        </p:spPr>
      </p:pic>
      <p:sp>
        <p:nvSpPr>
          <p:cNvPr id="19" name="Rectangle 1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7B1D6C1B-3C73-2A22-D7C4-DA0C97DE197E}"/>
              </a:ext>
            </a:extLst>
          </p:cNvPr>
          <p:cNvSpPr txBox="1"/>
          <p:nvPr/>
        </p:nvSpPr>
        <p:spPr>
          <a:xfrm>
            <a:off x="4449934" y="1896533"/>
            <a:ext cx="7157866" cy="3962266"/>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Sacred Scripture begins with the creation and union of man and woman and ends with the “wedding feast of the lamb.” (Genesis 1:27 and Revelation 19:7, 9)</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Scripture often refers to marriage, its origin and purpose, the meaning God gave to it, and its renewal in the covenant made by Jesus with his Church.</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Man and woman were created for each other. By their marriage, a couple witnesses Christ’s spousal love for the Church. One of the Nuptial Blessings in the liturgical celebration of marriage refers to this in saying: “Father, you have made the union of man and wife so holy a mystery that it symbolizes the marriage of Christ and his Church.”</a:t>
            </a:r>
          </a:p>
        </p:txBody>
      </p:sp>
    </p:spTree>
    <p:extLst>
      <p:ext uri="{BB962C8B-B14F-4D97-AF65-F5344CB8AC3E}">
        <p14:creationId xmlns:p14="http://schemas.microsoft.com/office/powerpoint/2010/main" val="132263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63A349-6A7C-ECF5-3DF7-F16991C6478B}"/>
              </a:ext>
            </a:extLst>
          </p:cNvPr>
          <p:cNvPicPr>
            <a:picLocks noChangeAspect="1"/>
          </p:cNvPicPr>
          <p:nvPr/>
        </p:nvPicPr>
        <p:blipFill rotWithShape="1">
          <a:blip r:embed="rId2">
            <a:alphaModFix amt="40000"/>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497DF62E-B577-B67F-B75D-5F00ADB4DDC1}"/>
              </a:ext>
            </a:extLst>
          </p:cNvPr>
          <p:cNvSpPr txBox="1"/>
          <p:nvPr/>
        </p:nvSpPr>
        <p:spPr>
          <a:xfrm>
            <a:off x="1023870" y="702156"/>
            <a:ext cx="10144260" cy="556373"/>
          </a:xfrm>
          <a:prstGeom prst="rect">
            <a:avLst/>
          </a:prstGeom>
        </p:spPr>
        <p:txBody>
          <a:bodyPr vert="horz" lIns="91440" tIns="45720" rIns="91440" bIns="45720" rtlCol="0" anchor="b">
            <a:normAutofit/>
          </a:bodyPr>
          <a:lstStyle/>
          <a:p>
            <a:pPr>
              <a:spcBef>
                <a:spcPct val="0"/>
              </a:spcBef>
              <a:spcAft>
                <a:spcPts val="600"/>
              </a:spcAft>
            </a:pPr>
            <a:r>
              <a:rPr lang="en-US" sz="2800" cap="all" dirty="0">
                <a:latin typeface="+mj-lt"/>
                <a:ea typeface="+mj-ea"/>
                <a:cs typeface="+mj-cs"/>
              </a:rPr>
              <a:t>Matrimony</a:t>
            </a:r>
          </a:p>
        </p:txBody>
      </p:sp>
      <p:sp>
        <p:nvSpPr>
          <p:cNvPr id="3" name="TextBox 2">
            <a:extLst>
              <a:ext uri="{FF2B5EF4-FFF2-40B4-BE49-F238E27FC236}">
                <a16:creationId xmlns:a16="http://schemas.microsoft.com/office/drawing/2014/main" id="{7B1D6C1B-3C73-2A22-D7C4-DA0C97DE197E}"/>
              </a:ext>
            </a:extLst>
          </p:cNvPr>
          <p:cNvSpPr txBox="1"/>
          <p:nvPr/>
        </p:nvSpPr>
        <p:spPr>
          <a:xfrm>
            <a:off x="1023870" y="1346278"/>
            <a:ext cx="10261602" cy="4600270"/>
          </a:xfrm>
          <a:prstGeom prst="rect">
            <a:avLst/>
          </a:prstGeom>
        </p:spPr>
        <p:txBody>
          <a:bodyPr vert="horz" lIns="91440" tIns="45720" rIns="91440" bIns="45720" rtlCol="0" anchor="ctr">
            <a:normAutofit/>
          </a:bodyPr>
          <a:lstStyle/>
          <a:p>
            <a:pPr marL="342900" indent="-342900">
              <a:spcBef>
                <a:spcPct val="20000"/>
              </a:spcBef>
              <a:spcAft>
                <a:spcPts val="600"/>
              </a:spcAft>
              <a:buClr>
                <a:srgbClr val="CA745C"/>
              </a:buClr>
              <a:buSzPct val="92000"/>
              <a:buFont typeface="Wingdings" pitchFamily="2" charset="2"/>
              <a:buChar char="§"/>
            </a:pPr>
            <a:r>
              <a:rPr lang="en-US" sz="2500" dirty="0">
                <a:solidFill>
                  <a:schemeClr val="tx2"/>
                </a:solidFill>
              </a:rPr>
              <a:t>The Sacrament of Marriage is a covenant, which is more than a contract. A covenant always expresses a relationship between persons. The marriage covenant refers to the relationship between the husband and wife, a permanent union of persons capable of knowing and loving each other and God.</a:t>
            </a:r>
          </a:p>
          <a:p>
            <a:pPr marL="342900" indent="-342900">
              <a:spcBef>
                <a:spcPct val="20000"/>
              </a:spcBef>
              <a:spcAft>
                <a:spcPts val="600"/>
              </a:spcAft>
              <a:buClr>
                <a:srgbClr val="CA745C"/>
              </a:buClr>
              <a:buSzPct val="92000"/>
              <a:buFont typeface="Wingdings" pitchFamily="2" charset="2"/>
              <a:buChar char="§"/>
            </a:pPr>
            <a:endParaRPr lang="en-US" sz="2500" dirty="0">
              <a:solidFill>
                <a:schemeClr val="tx2"/>
              </a:solidFill>
            </a:endParaRPr>
          </a:p>
          <a:p>
            <a:pPr marL="342900" indent="-342900">
              <a:spcBef>
                <a:spcPct val="20000"/>
              </a:spcBef>
              <a:spcAft>
                <a:spcPts val="600"/>
              </a:spcAft>
              <a:buClr>
                <a:srgbClr val="CA745C"/>
              </a:buClr>
              <a:buSzPct val="92000"/>
              <a:buFont typeface="Wingdings" pitchFamily="2" charset="2"/>
              <a:buChar char="§"/>
            </a:pPr>
            <a:r>
              <a:rPr lang="en-US" sz="2500" dirty="0">
                <a:solidFill>
                  <a:schemeClr val="tx2"/>
                </a:solidFill>
              </a:rPr>
              <a:t>The celebration of marriage is also a liturgical act, appropriately held in a public liturgy at church. Catholics are urged to celebrate their marriage within the Eucharistic liturgy.</a:t>
            </a:r>
          </a:p>
        </p:txBody>
      </p:sp>
    </p:spTree>
    <p:extLst>
      <p:ext uri="{BB962C8B-B14F-4D97-AF65-F5344CB8AC3E}">
        <p14:creationId xmlns:p14="http://schemas.microsoft.com/office/powerpoint/2010/main" val="32317837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DF62E-B577-B67F-B75D-5F00ADB4DDC1}"/>
              </a:ext>
            </a:extLst>
          </p:cNvPr>
          <p:cNvSpPr txBox="1"/>
          <p:nvPr/>
        </p:nvSpPr>
        <p:spPr>
          <a:xfrm>
            <a:off x="459581" y="628650"/>
            <a:ext cx="11272837" cy="553998"/>
          </a:xfrm>
          <a:prstGeom prst="rect">
            <a:avLst/>
          </a:prstGeom>
          <a:noFill/>
        </p:spPr>
        <p:txBody>
          <a:bodyPr wrap="square" rtlCol="0">
            <a:spAutoFit/>
          </a:bodyPr>
          <a:lstStyle/>
          <a:p>
            <a:r>
              <a:rPr lang="en-US" sz="3000" dirty="0">
                <a:solidFill>
                  <a:schemeClr val="accent2"/>
                </a:solidFill>
              </a:rPr>
              <a:t>THE SACRAMENT</a:t>
            </a:r>
          </a:p>
        </p:txBody>
      </p:sp>
      <p:sp>
        <p:nvSpPr>
          <p:cNvPr id="3" name="TextBox 2">
            <a:extLst>
              <a:ext uri="{FF2B5EF4-FFF2-40B4-BE49-F238E27FC236}">
                <a16:creationId xmlns:a16="http://schemas.microsoft.com/office/drawing/2014/main" id="{7B1D6C1B-3C73-2A22-D7C4-DA0C97DE197E}"/>
              </a:ext>
            </a:extLst>
          </p:cNvPr>
          <p:cNvSpPr txBox="1"/>
          <p:nvPr/>
        </p:nvSpPr>
        <p:spPr>
          <a:xfrm>
            <a:off x="459582" y="1671638"/>
            <a:ext cx="6501658" cy="4201150"/>
          </a:xfrm>
          <a:prstGeom prst="rect">
            <a:avLst/>
          </a:prstGeom>
          <a:noFill/>
        </p:spPr>
        <p:txBody>
          <a:bodyPr wrap="square" rtlCol="0">
            <a:spAutoFit/>
          </a:bodyPr>
          <a:lstStyle/>
          <a:p>
            <a:pPr marL="285750" indent="-285750">
              <a:spcBef>
                <a:spcPct val="20000"/>
              </a:spcBef>
              <a:spcAft>
                <a:spcPts val="600"/>
              </a:spcAft>
              <a:buClr>
                <a:srgbClr val="CA745C"/>
              </a:buClr>
              <a:buSzPct val="92000"/>
              <a:buFont typeface="Wingdings" pitchFamily="2" charset="2"/>
              <a:buChar char="§"/>
            </a:pPr>
            <a:r>
              <a:rPr lang="en-US" sz="2000" dirty="0">
                <a:solidFill>
                  <a:schemeClr val="tx2"/>
                </a:solidFill>
              </a:rPr>
              <a:t>This is the only sacrament that lay people can administer—except for Baptism, in emergencies—and routinely do so. The presence of a priest or deacon is required for marriage, but he is not technically administering the sacrament. He is a witness.</a:t>
            </a:r>
          </a:p>
          <a:p>
            <a:pPr marL="285750" indent="-285750">
              <a:spcBef>
                <a:spcPct val="20000"/>
              </a:spcBef>
              <a:spcAft>
                <a:spcPts val="600"/>
              </a:spcAft>
              <a:buClr>
                <a:srgbClr val="CA745C"/>
              </a:buClr>
              <a:buSzPct val="92000"/>
              <a:buFont typeface="Wingdings" pitchFamily="2" charset="2"/>
              <a:buChar char="§"/>
            </a:pPr>
            <a:r>
              <a:rPr lang="en-US" sz="2000" b="0" i="0" dirty="0">
                <a:solidFill>
                  <a:srgbClr val="202124"/>
                </a:solidFill>
                <a:effectLst/>
                <a:latin typeface="Google Sans"/>
              </a:rPr>
              <a:t>MATTER: </a:t>
            </a:r>
            <a:r>
              <a:rPr lang="en-US" sz="2000" b="0" i="0" dirty="0">
                <a:solidFill>
                  <a:srgbClr val="040C28"/>
                </a:solidFill>
                <a:effectLst/>
                <a:latin typeface="Google Sans"/>
              </a:rPr>
              <a:t>The mutual consent of the couple and their promise to live together as husband and wife in a lifelong union</a:t>
            </a:r>
            <a:r>
              <a:rPr lang="en-US" sz="2000" b="0" i="0" dirty="0">
                <a:solidFill>
                  <a:srgbClr val="202124"/>
                </a:solidFill>
                <a:effectLst/>
                <a:latin typeface="Google Sans"/>
              </a:rPr>
              <a:t>.</a:t>
            </a:r>
          </a:p>
          <a:p>
            <a:pPr marL="285750" indent="-285750">
              <a:spcBef>
                <a:spcPct val="20000"/>
              </a:spcBef>
              <a:spcAft>
                <a:spcPts val="600"/>
              </a:spcAft>
              <a:buClr>
                <a:srgbClr val="CA745C"/>
              </a:buClr>
              <a:buSzPct val="92000"/>
              <a:buFont typeface="Wingdings" pitchFamily="2" charset="2"/>
              <a:buChar char="§"/>
            </a:pPr>
            <a:r>
              <a:rPr lang="en-US" sz="2000" b="0" i="0" dirty="0">
                <a:solidFill>
                  <a:srgbClr val="202124"/>
                </a:solidFill>
                <a:effectLst/>
                <a:latin typeface="Google Sans"/>
              </a:rPr>
              <a:t>FORM: “I take you…” (spoken as a vow) or “I do” (spoken as an affirmation of the vow spoken by the representative of the Church).</a:t>
            </a:r>
          </a:p>
          <a:p>
            <a:pPr marL="285750" indent="-285750">
              <a:spcBef>
                <a:spcPct val="20000"/>
              </a:spcBef>
              <a:spcAft>
                <a:spcPts val="600"/>
              </a:spcAft>
              <a:buClr>
                <a:srgbClr val="CA745C"/>
              </a:buClr>
              <a:buSzPct val="92000"/>
              <a:buFont typeface="Wingdings" pitchFamily="2" charset="2"/>
              <a:buChar char="§"/>
            </a:pPr>
            <a:r>
              <a:rPr lang="en-US" sz="2000" dirty="0">
                <a:solidFill>
                  <a:srgbClr val="202124"/>
                </a:solidFill>
                <a:latin typeface="Google Sans"/>
              </a:rPr>
              <a:t>NECESSARY CONDITIONS: Free, Fruitful, Faithful, Forever</a:t>
            </a:r>
            <a:endParaRPr lang="en-US" sz="2000" dirty="0">
              <a:solidFill>
                <a:schemeClr val="tx2"/>
              </a:solidFill>
            </a:endParaRPr>
          </a:p>
        </p:txBody>
      </p:sp>
      <p:sp>
        <p:nvSpPr>
          <p:cNvPr id="8" name="Rectangle 7">
            <a:extLst>
              <a:ext uri="{FF2B5EF4-FFF2-40B4-BE49-F238E27FC236}">
                <a16:creationId xmlns:a16="http://schemas.microsoft.com/office/drawing/2014/main" id="{F13AF1DE-45C4-3CEF-88AA-F4363088C359}"/>
              </a:ext>
            </a:extLst>
          </p:cNvPr>
          <p:cNvSpPr/>
          <p:nvPr/>
        </p:nvSpPr>
        <p:spPr>
          <a:xfrm>
            <a:off x="7989757" y="1064302"/>
            <a:ext cx="3222886" cy="5165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4BB41C-EC11-2154-76AE-2483EA5AF89B}"/>
              </a:ext>
            </a:extLst>
          </p:cNvPr>
          <p:cNvPicPr>
            <a:picLocks noChangeAspect="1"/>
          </p:cNvPicPr>
          <p:nvPr/>
        </p:nvPicPr>
        <p:blipFill rotWithShape="1">
          <a:blip r:embed="rId2"/>
          <a:srcRect l="13893" r="13780"/>
          <a:stretch/>
        </p:blipFill>
        <p:spPr>
          <a:xfrm>
            <a:off x="7489522" y="1849132"/>
            <a:ext cx="4223356" cy="3414160"/>
          </a:xfrm>
          <a:prstGeom prst="rect">
            <a:avLst/>
          </a:prstGeom>
        </p:spPr>
      </p:pic>
    </p:spTree>
    <p:extLst>
      <p:ext uri="{BB962C8B-B14F-4D97-AF65-F5344CB8AC3E}">
        <p14:creationId xmlns:p14="http://schemas.microsoft.com/office/powerpoint/2010/main" val="310915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581192" y="702156"/>
            <a:ext cx="11029616" cy="724308"/>
          </a:xfrm>
          <a:prstGeom prst="rect">
            <a:avLst/>
          </a:prstGeom>
        </p:spPr>
        <p:txBody>
          <a:bodyPr vert="horz" lIns="91440" tIns="45720" rIns="91440" bIns="45720" rtlCol="0" anchor="b">
            <a:normAutofit/>
          </a:bodyPr>
          <a:lstStyle/>
          <a:p>
            <a:pPr>
              <a:spcBef>
                <a:spcPct val="0"/>
              </a:spcBef>
              <a:spcAft>
                <a:spcPts val="600"/>
              </a:spcAft>
            </a:pPr>
            <a:r>
              <a:rPr lang="en-US" sz="2800" cap="all" dirty="0">
                <a:solidFill>
                  <a:srgbClr val="FFFFFF"/>
                </a:solidFill>
                <a:latin typeface="+mj-lt"/>
                <a:ea typeface="+mj-ea"/>
                <a:cs typeface="+mj-cs"/>
              </a:rPr>
              <a:t>SAME SEX UNIONS</a:t>
            </a:r>
          </a:p>
        </p:txBody>
      </p:sp>
      <p:sp>
        <p:nvSpPr>
          <p:cNvPr id="17" name="Rectangle 16">
            <a:extLst>
              <a:ext uri="{FF2B5EF4-FFF2-40B4-BE49-F238E27FC236}">
                <a16:creationId xmlns:a16="http://schemas.microsoft.com/office/drawing/2014/main" id="{5F9644DA-21E4-4D4B-B872-F14551490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C0E677-7E0F-7728-BCD2-18A3204CD68F}"/>
              </a:ext>
            </a:extLst>
          </p:cNvPr>
          <p:cNvPicPr>
            <a:picLocks noChangeAspect="1"/>
          </p:cNvPicPr>
          <p:nvPr/>
        </p:nvPicPr>
        <p:blipFill rotWithShape="1">
          <a:blip r:embed="rId2"/>
          <a:srcRect l="15462" r="24266"/>
          <a:stretch/>
        </p:blipFill>
        <p:spPr>
          <a:xfrm>
            <a:off x="657225" y="2361056"/>
            <a:ext cx="3305175" cy="3649219"/>
          </a:xfrm>
          <a:prstGeom prst="rect">
            <a:avLst/>
          </a:prstGeom>
        </p:spPr>
      </p:pic>
      <p:sp>
        <p:nvSpPr>
          <p:cNvPr id="3" name="TextBox 2">
            <a:extLst>
              <a:ext uri="{FF2B5EF4-FFF2-40B4-BE49-F238E27FC236}">
                <a16:creationId xmlns:a16="http://schemas.microsoft.com/office/drawing/2014/main" id="{7B1D6C1B-3C73-2A22-D7C4-DA0C97DE197E}"/>
              </a:ext>
            </a:extLst>
          </p:cNvPr>
          <p:cNvSpPr txBox="1"/>
          <p:nvPr/>
        </p:nvSpPr>
        <p:spPr>
          <a:xfrm>
            <a:off x="4505325" y="2180496"/>
            <a:ext cx="7105481" cy="4045683"/>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2"/>
              </a:buClr>
              <a:buSzPct val="92000"/>
              <a:buFont typeface="Wingdings 2" panose="05020102010507070707" pitchFamily="18" charset="2"/>
              <a:buChar char=""/>
            </a:pPr>
            <a:r>
              <a:rPr lang="en-US">
                <a:solidFill>
                  <a:schemeClr val="tx2"/>
                </a:solidFill>
              </a:rPr>
              <a:t>There are attempts by some in contemporary society to change the definition or understanding of what exactly constitutes marriage.</a:t>
            </a:r>
          </a:p>
          <a:p>
            <a:pPr marL="285750" indent="-285750">
              <a:spcBef>
                <a:spcPct val="20000"/>
              </a:spcBef>
              <a:spcAft>
                <a:spcPts val="600"/>
              </a:spcAft>
              <a:buClr>
                <a:schemeClr val="accent2"/>
              </a:buClr>
              <a:buSzPct val="92000"/>
              <a:buFont typeface="Wingdings 2" panose="05020102010507070707" pitchFamily="18" charset="2"/>
              <a:buChar char=""/>
            </a:pPr>
            <a:endParaRPr lang="en-US">
              <a:solidFill>
                <a:schemeClr val="tx2"/>
              </a:solidFill>
            </a:endParaRPr>
          </a:p>
          <a:p>
            <a:pPr marL="285750" indent="-285750">
              <a:spcBef>
                <a:spcPct val="20000"/>
              </a:spcBef>
              <a:spcAft>
                <a:spcPts val="600"/>
              </a:spcAft>
              <a:buClr>
                <a:schemeClr val="accent2"/>
              </a:buClr>
              <a:buSzPct val="92000"/>
              <a:buFont typeface="Wingdings 2" panose="05020102010507070707" pitchFamily="18" charset="2"/>
              <a:buChar char=""/>
            </a:pPr>
            <a:r>
              <a:rPr lang="en-US">
                <a:solidFill>
                  <a:schemeClr val="tx2"/>
                </a:solidFill>
              </a:rPr>
              <a:t>Efforts to gain approval for and acceptance of same-sex unions as marriages are examples. While the Church clearly teaches that discrimination against any group of people is wrong, efforts to make cohabitation, domestic partnerships, same-sex unions, and polygamous unions equal to marriage are misguided.</a:t>
            </a:r>
          </a:p>
          <a:p>
            <a:pPr>
              <a:spcBef>
                <a:spcPct val="20000"/>
              </a:spcBef>
              <a:spcAft>
                <a:spcPts val="600"/>
              </a:spcAft>
              <a:buClr>
                <a:schemeClr val="accent2"/>
              </a:buClr>
              <a:buSzPct val="92000"/>
              <a:buFont typeface="Wingdings 2" panose="05020102010507070707" pitchFamily="18" charset="2"/>
              <a:buChar char=""/>
            </a:pPr>
            <a:endParaRPr lang="en-US">
              <a:solidFill>
                <a:schemeClr val="tx2"/>
              </a:solidFill>
            </a:endParaRPr>
          </a:p>
          <a:p>
            <a:pPr marL="285750" indent="-285750">
              <a:spcBef>
                <a:spcPct val="20000"/>
              </a:spcBef>
              <a:spcAft>
                <a:spcPts val="600"/>
              </a:spcAft>
              <a:buClr>
                <a:schemeClr val="accent2"/>
              </a:buClr>
              <a:buSzPct val="92000"/>
              <a:buFont typeface="Wingdings 2" panose="05020102010507070707" pitchFamily="18" charset="2"/>
              <a:buChar char=""/>
            </a:pPr>
            <a:r>
              <a:rPr lang="en-US">
                <a:solidFill>
                  <a:schemeClr val="tx2"/>
                </a:solidFill>
              </a:rPr>
              <a:t>The Church and her members should continue to be a strong and clear voice in protecting an understanding of marriage, which is rooted in natural law and revealed in God’s law.</a:t>
            </a:r>
          </a:p>
        </p:txBody>
      </p:sp>
    </p:spTree>
    <p:extLst>
      <p:ext uri="{BB962C8B-B14F-4D97-AF65-F5344CB8AC3E}">
        <p14:creationId xmlns:p14="http://schemas.microsoft.com/office/powerpoint/2010/main" val="155899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97DF62E-B577-B67F-B75D-5F00ADB4DDC1}"/>
              </a:ext>
            </a:extLst>
          </p:cNvPr>
          <p:cNvSpPr txBox="1"/>
          <p:nvPr/>
        </p:nvSpPr>
        <p:spPr>
          <a:xfrm>
            <a:off x="764110" y="826346"/>
            <a:ext cx="3171905" cy="1013800"/>
          </a:xfrm>
          <a:prstGeom prst="rect">
            <a:avLst/>
          </a:prstGeom>
        </p:spPr>
        <p:txBody>
          <a:bodyPr vert="horz" lIns="91440" tIns="45720" rIns="91440" bIns="45720" rtlCol="0" anchor="b">
            <a:normAutofit/>
          </a:bodyPr>
          <a:lstStyle/>
          <a:p>
            <a:pPr>
              <a:spcBef>
                <a:spcPct val="0"/>
              </a:spcBef>
              <a:spcAft>
                <a:spcPts val="600"/>
              </a:spcAft>
            </a:pPr>
            <a:r>
              <a:rPr lang="en-US" sz="2400" cap="all" dirty="0">
                <a:solidFill>
                  <a:srgbClr val="FFFFFF"/>
                </a:solidFill>
                <a:latin typeface="+mj-lt"/>
                <a:ea typeface="+mj-ea"/>
                <a:cs typeface="+mj-cs"/>
              </a:rPr>
              <a:t>The Wedding at Cana</a:t>
            </a:r>
          </a:p>
        </p:txBody>
      </p:sp>
      <p:grpSp>
        <p:nvGrpSpPr>
          <p:cNvPr id="21" name="Group 20">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extBox 2">
            <a:extLst>
              <a:ext uri="{FF2B5EF4-FFF2-40B4-BE49-F238E27FC236}">
                <a16:creationId xmlns:a16="http://schemas.microsoft.com/office/drawing/2014/main" id="{7B1D6C1B-3C73-2A22-D7C4-DA0C97DE197E}"/>
              </a:ext>
            </a:extLst>
          </p:cNvPr>
          <p:cNvSpPr txBox="1"/>
          <p:nvPr/>
        </p:nvSpPr>
        <p:spPr>
          <a:xfrm>
            <a:off x="764110" y="2052084"/>
            <a:ext cx="3033249" cy="3856229"/>
          </a:xfrm>
          <a:prstGeom prst="rect">
            <a:avLst/>
          </a:prstGeom>
        </p:spPr>
        <p:txBody>
          <a:bodyPr vert="horz" lIns="91440" tIns="45720" rIns="91440" bIns="45720" rtlCol="0" anchor="t">
            <a:normAutofit/>
          </a:bodyPr>
          <a:lstStyle/>
          <a:p>
            <a:pPr fontAlgn="base">
              <a:spcBef>
                <a:spcPct val="20000"/>
              </a:spcBef>
              <a:spcAft>
                <a:spcPts val="600"/>
              </a:spcAft>
              <a:buClr>
                <a:schemeClr val="accent2"/>
              </a:buClr>
              <a:buSzPct val="92000"/>
              <a:buFont typeface="Wingdings 2" panose="05020102010507070707" pitchFamily="18" charset="2"/>
              <a:buChar char=""/>
            </a:pPr>
            <a:r>
              <a:rPr lang="en-US" sz="1600" b="0" i="0">
                <a:solidFill>
                  <a:srgbClr val="FFFFFF"/>
                </a:solidFill>
                <a:effectLst/>
              </a:rPr>
              <a:t>Jesus brought to full awareness the divine plan for marriage.</a:t>
            </a:r>
          </a:p>
          <a:p>
            <a:pPr fontAlgn="base">
              <a:spcBef>
                <a:spcPct val="20000"/>
              </a:spcBef>
              <a:spcAft>
                <a:spcPts val="600"/>
              </a:spcAft>
              <a:buClr>
                <a:schemeClr val="accent2"/>
              </a:buClr>
              <a:buSzPct val="92000"/>
              <a:buFont typeface="Wingdings 2" panose="05020102010507070707" pitchFamily="18" charset="2"/>
              <a:buChar char=""/>
            </a:pPr>
            <a:endParaRPr lang="en-US" sz="1600">
              <a:solidFill>
                <a:srgbClr val="FFFFFF"/>
              </a:solidFill>
            </a:endParaRPr>
          </a:p>
          <a:p>
            <a:pPr fontAlgn="base">
              <a:spcBef>
                <a:spcPct val="20000"/>
              </a:spcBef>
              <a:spcAft>
                <a:spcPts val="600"/>
              </a:spcAft>
              <a:buClr>
                <a:schemeClr val="accent2"/>
              </a:buClr>
              <a:buSzPct val="92000"/>
              <a:buFont typeface="Wingdings 2" panose="05020102010507070707" pitchFamily="18" charset="2"/>
              <a:buChar char=""/>
            </a:pPr>
            <a:r>
              <a:rPr lang="en-US" sz="1600" b="0" i="0">
                <a:solidFill>
                  <a:srgbClr val="FFFFFF"/>
                </a:solidFill>
                <a:effectLst/>
              </a:rPr>
              <a:t>In John’s Gospel, Christ’s first miracle occurs at the wedding at Cana. “The Church attaches great importance to Jesus’ presence at the wedding at Cana. She sees in it the confirmation of the goodness of marriage and the proclamation that thenceforth marriage will be an efficacious sign of Christ’s presence” (CCC, no. 1613).</a:t>
            </a:r>
          </a:p>
        </p:txBody>
      </p:sp>
      <p:pic>
        <p:nvPicPr>
          <p:cNvPr id="4" name="Picture 3">
            <a:extLst>
              <a:ext uri="{FF2B5EF4-FFF2-40B4-BE49-F238E27FC236}">
                <a16:creationId xmlns:a16="http://schemas.microsoft.com/office/drawing/2014/main" id="{9A03AEAE-EBCA-BDB4-371B-20A5C229360D}"/>
              </a:ext>
            </a:extLst>
          </p:cNvPr>
          <p:cNvPicPr>
            <a:picLocks noChangeAspect="1"/>
          </p:cNvPicPr>
          <p:nvPr/>
        </p:nvPicPr>
        <p:blipFill>
          <a:blip r:embed="rId2"/>
          <a:stretch>
            <a:fillRect/>
          </a:stretch>
        </p:blipFill>
        <p:spPr>
          <a:xfrm>
            <a:off x="4568800" y="1050517"/>
            <a:ext cx="6866506" cy="4755691"/>
          </a:xfrm>
          <a:prstGeom prst="rect">
            <a:avLst/>
          </a:prstGeom>
        </p:spPr>
      </p:pic>
    </p:spTree>
    <p:extLst>
      <p:ext uri="{BB962C8B-B14F-4D97-AF65-F5344CB8AC3E}">
        <p14:creationId xmlns:p14="http://schemas.microsoft.com/office/powerpoint/2010/main" val="7883495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9629B-6570-E098-D0C7-6FB22058252E}"/>
              </a:ext>
            </a:extLst>
          </p:cNvPr>
          <p:cNvPicPr>
            <a:picLocks noChangeAspect="1"/>
          </p:cNvPicPr>
          <p:nvPr/>
        </p:nvPicPr>
        <p:blipFill rotWithShape="1">
          <a:blip r:embed="rId2"/>
          <a:srcRect t="419" b="1328"/>
          <a:stretch/>
        </p:blipFill>
        <p:spPr>
          <a:xfrm>
            <a:off x="20" y="10"/>
            <a:ext cx="12191980" cy="6857990"/>
          </a:xfrm>
          <a:prstGeom prst="rect">
            <a:avLst/>
          </a:prstGeom>
        </p:spPr>
      </p:pic>
    </p:spTree>
    <p:extLst>
      <p:ext uri="{BB962C8B-B14F-4D97-AF65-F5344CB8AC3E}">
        <p14:creationId xmlns:p14="http://schemas.microsoft.com/office/powerpoint/2010/main" val="336655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8DFB8-431E-10A8-9A1D-D6F32270F7F0}"/>
              </a:ext>
            </a:extLst>
          </p:cNvPr>
          <p:cNvSpPr txBox="1"/>
          <p:nvPr/>
        </p:nvSpPr>
        <p:spPr>
          <a:xfrm>
            <a:off x="581192" y="702156"/>
            <a:ext cx="11029616" cy="669444"/>
          </a:xfrm>
          <a:prstGeom prst="rect">
            <a:avLst/>
          </a:prstGeom>
        </p:spPr>
        <p:txBody>
          <a:bodyPr vert="horz" lIns="91440" tIns="45720" rIns="91440" bIns="45720" rtlCol="0" anchor="b">
            <a:normAutofit/>
          </a:bodyPr>
          <a:lstStyle/>
          <a:p>
            <a:pPr>
              <a:spcBef>
                <a:spcPct val="0"/>
              </a:spcBef>
              <a:spcAft>
                <a:spcPts val="600"/>
              </a:spcAft>
            </a:pPr>
            <a:r>
              <a:rPr lang="en-US" sz="2800" cap="all" dirty="0">
                <a:solidFill>
                  <a:srgbClr val="FFFFFF"/>
                </a:solidFill>
                <a:latin typeface="+mj-lt"/>
                <a:ea typeface="+mj-ea"/>
                <a:cs typeface="+mj-cs"/>
              </a:rPr>
              <a:t>CHRIST AND HIS BRIDE, THE CHURCH</a:t>
            </a:r>
          </a:p>
        </p:txBody>
      </p:sp>
      <p:sp>
        <p:nvSpPr>
          <p:cNvPr id="4" name="TextBox 3">
            <a:extLst>
              <a:ext uri="{FF2B5EF4-FFF2-40B4-BE49-F238E27FC236}">
                <a16:creationId xmlns:a16="http://schemas.microsoft.com/office/drawing/2014/main" id="{26C97574-C7C3-9F82-6F77-FA70D2D7ABAA}"/>
              </a:ext>
            </a:extLst>
          </p:cNvPr>
          <p:cNvSpPr txBox="1"/>
          <p:nvPr/>
        </p:nvSpPr>
        <p:spPr>
          <a:xfrm>
            <a:off x="581192" y="2180496"/>
            <a:ext cx="7225075" cy="3678303"/>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500" b="0" i="0" dirty="0">
                <a:solidFill>
                  <a:schemeClr val="tx2"/>
                </a:solidFill>
                <a:effectLst/>
              </a:rPr>
              <a:t>The theme of Christ as Bridegroom of the Church was prepared for by the prophets and announced by John the Baptist.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500"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500" b="0" i="0" dirty="0">
                <a:solidFill>
                  <a:schemeClr val="tx2"/>
                </a:solidFill>
                <a:effectLst/>
              </a:rPr>
              <a:t>The Lord referred to himself as the “bridegroom.” The Apostle speaks of the whole Church and of each of the faithful, members of his Body, as a bride “betrothed” to Christ the Lord so as to become but one spirit with him. </a:t>
            </a:r>
            <a:r>
              <a:rPr lang="en-US" sz="1500" b="1" i="0" dirty="0">
                <a:solidFill>
                  <a:schemeClr val="tx2"/>
                </a:solidFill>
                <a:effectLst/>
              </a:rPr>
              <a:t>The Church is the spotless bride of the spotless Lamb. </a:t>
            </a:r>
            <a:r>
              <a:rPr lang="en-US" sz="1500" b="0" i="0" dirty="0">
                <a:solidFill>
                  <a:schemeClr val="tx2"/>
                </a:solidFill>
                <a:effectLst/>
              </a:rPr>
              <a:t>“Christ loved the Church and gave himself up for her, that he might sanctify her.” He has joined her with himself in an everlasting covenant and never stops caring for her as for his own body:</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500" b="0" i="0" dirty="0">
              <a:solidFill>
                <a:schemeClr val="tx2"/>
              </a:solidFill>
              <a:effectLst/>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500" b="1" i="1" dirty="0">
                <a:solidFill>
                  <a:schemeClr val="tx2"/>
                </a:solidFill>
                <a:effectLst/>
              </a:rPr>
              <a:t>“The two will become one flesh</a:t>
            </a:r>
            <a:r>
              <a:rPr lang="en-US" sz="1500" b="0" i="1" dirty="0">
                <a:solidFill>
                  <a:schemeClr val="tx2"/>
                </a:solidFill>
                <a:effectLst/>
              </a:rPr>
              <a:t>. This is a great mystery, and I am applying it to Christ and the Church.” And the Lord himself says in the Gospel: “So they are no longer two, but one flesh.” They are, in fact, two different persons, yet they are one in the conjugal union, . . . as head, he calls himself the bridegroom, as body, he calls himself “bride” (CCC 796).</a:t>
            </a:r>
          </a:p>
        </p:txBody>
      </p:sp>
      <p:pic>
        <p:nvPicPr>
          <p:cNvPr id="5" name="Picture 4">
            <a:extLst>
              <a:ext uri="{FF2B5EF4-FFF2-40B4-BE49-F238E27FC236}">
                <a16:creationId xmlns:a16="http://schemas.microsoft.com/office/drawing/2014/main" id="{19537550-855C-784D-383C-2440F997B10D}"/>
              </a:ext>
            </a:extLst>
          </p:cNvPr>
          <p:cNvPicPr>
            <a:picLocks noChangeAspect="1"/>
          </p:cNvPicPr>
          <p:nvPr/>
        </p:nvPicPr>
        <p:blipFill rotWithShape="1">
          <a:blip r:embed="rId2"/>
          <a:srcRect r="3806" b="3"/>
          <a:stretch/>
        </p:blipFill>
        <p:spPr>
          <a:xfrm>
            <a:off x="8051799" y="1871133"/>
            <a:ext cx="3683001" cy="4504267"/>
          </a:xfrm>
          <a:prstGeom prst="rect">
            <a:avLst/>
          </a:prstGeom>
        </p:spPr>
      </p:pic>
    </p:spTree>
    <p:extLst>
      <p:ext uri="{BB962C8B-B14F-4D97-AF65-F5344CB8AC3E}">
        <p14:creationId xmlns:p14="http://schemas.microsoft.com/office/powerpoint/2010/main" val="4026510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Bishop Barron on the Sacrament of Marriage">
            <a:hlinkClick r:id="" action="ppaction://media"/>
            <a:extLst>
              <a:ext uri="{FF2B5EF4-FFF2-40B4-BE49-F238E27FC236}">
                <a16:creationId xmlns:a16="http://schemas.microsoft.com/office/drawing/2014/main" id="{B2D5DC8D-FAAC-53A5-E8F9-6270419DC57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88B7F82-FA8F-947A-D84C-995B933701D1}"/>
              </a:ext>
            </a:extLst>
          </p:cNvPr>
          <p:cNvSpPr txBox="1"/>
          <p:nvPr/>
        </p:nvSpPr>
        <p:spPr>
          <a:xfrm>
            <a:off x="86498" y="6506518"/>
            <a:ext cx="2887362" cy="246221"/>
          </a:xfrm>
          <a:prstGeom prst="rect">
            <a:avLst/>
          </a:prstGeom>
          <a:noFill/>
        </p:spPr>
        <p:txBody>
          <a:bodyPr wrap="square">
            <a:spAutoFit/>
          </a:bodyPr>
          <a:lstStyle/>
          <a:p>
            <a:r>
              <a:rPr lang="en-US" sz="1000" dirty="0">
                <a:solidFill>
                  <a:schemeClr val="bg1"/>
                </a:solidFill>
              </a:rPr>
              <a:t>https://</a:t>
            </a:r>
            <a:r>
              <a:rPr lang="en-US" sz="1000" dirty="0" err="1">
                <a:solidFill>
                  <a:schemeClr val="bg1"/>
                </a:solidFill>
              </a:rPr>
              <a:t>www.youtube.com</a:t>
            </a:r>
            <a:r>
              <a:rPr lang="en-US" sz="1000" dirty="0">
                <a:solidFill>
                  <a:schemeClr val="bg1"/>
                </a:solidFill>
              </a:rPr>
              <a:t>/</a:t>
            </a:r>
            <a:r>
              <a:rPr lang="en-US" sz="1000" dirty="0" err="1">
                <a:solidFill>
                  <a:schemeClr val="bg1"/>
                </a:solidFill>
              </a:rPr>
              <a:t>watch?v</a:t>
            </a:r>
            <a:r>
              <a:rPr lang="en-US" sz="1000" dirty="0">
                <a:solidFill>
                  <a:schemeClr val="bg1"/>
                </a:solidFill>
              </a:rPr>
              <a:t>=JDBhaeus3Sg</a:t>
            </a:r>
          </a:p>
        </p:txBody>
      </p:sp>
    </p:spTree>
    <p:extLst>
      <p:ext uri="{BB962C8B-B14F-4D97-AF65-F5344CB8AC3E}">
        <p14:creationId xmlns:p14="http://schemas.microsoft.com/office/powerpoint/2010/main" val="53189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TotalTime>145</TotalTime>
  <Words>2434</Words>
  <Application>Microsoft Macintosh PowerPoint</Application>
  <PresentationFormat>Widescreen</PresentationFormat>
  <Paragraphs>123</Paragraphs>
  <Slides>19</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Gill Sans MT</vt:lpstr>
      <vt:lpstr>Google Sans</vt:lpstr>
      <vt:lpstr>Sabon LTStd</vt:lpstr>
      <vt:lpstr>Wingdings</vt:lpstr>
      <vt:lpstr>Wingdings 2</vt:lpstr>
      <vt:lpstr>Dividend</vt:lpstr>
      <vt:lpstr>MATRIMONY AND HOLY ORDERS: SACRAMENTS OF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MATRIMONY AND HOLY ORDERS: SACRAMENTS OF SERVICE</dc:title>
  <dc:creator>lindsaymsartorio@gmail.com</dc:creator>
  <cp:lastModifiedBy>lindsaymsartorio@gmail.com</cp:lastModifiedBy>
  <cp:revision>1</cp:revision>
  <dcterms:created xsi:type="dcterms:W3CDTF">2024-02-21T12:20:07Z</dcterms:created>
  <dcterms:modified xsi:type="dcterms:W3CDTF">2024-02-21T14:45:33Z</dcterms:modified>
</cp:coreProperties>
</file>