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61" r:id="rId4"/>
    <p:sldId id="257" r:id="rId5"/>
    <p:sldId id="258" r:id="rId6"/>
    <p:sldId id="262" r:id="rId7"/>
    <p:sldId id="263" r:id="rId8"/>
    <p:sldId id="264" r:id="rId9"/>
    <p:sldId id="25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4" d="100"/>
          <a:sy n="84" d="100"/>
        </p:scale>
        <p:origin x="114"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390C8A-F302-404E-A762-F5602245E850}"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EC456-A243-49CF-82EB-01CD3BBA373D}" type="slidenum">
              <a:rPr lang="en-US" smtClean="0"/>
              <a:t>‹#›</a:t>
            </a:fld>
            <a:endParaRPr lang="en-US"/>
          </a:p>
        </p:txBody>
      </p:sp>
    </p:spTree>
    <p:extLst>
      <p:ext uri="{BB962C8B-B14F-4D97-AF65-F5344CB8AC3E}">
        <p14:creationId xmlns:p14="http://schemas.microsoft.com/office/powerpoint/2010/main" val="270778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390C8A-F302-404E-A762-F5602245E850}"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EC456-A243-49CF-82EB-01CD3BBA373D}" type="slidenum">
              <a:rPr lang="en-US" smtClean="0"/>
              <a:t>‹#›</a:t>
            </a:fld>
            <a:endParaRPr lang="en-US"/>
          </a:p>
        </p:txBody>
      </p:sp>
    </p:spTree>
    <p:extLst>
      <p:ext uri="{BB962C8B-B14F-4D97-AF65-F5344CB8AC3E}">
        <p14:creationId xmlns:p14="http://schemas.microsoft.com/office/powerpoint/2010/main" val="2642001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390C8A-F302-404E-A762-F5602245E850}"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EC456-A243-49CF-82EB-01CD3BBA373D}" type="slidenum">
              <a:rPr lang="en-US" smtClean="0"/>
              <a:t>‹#›</a:t>
            </a:fld>
            <a:endParaRPr lang="en-US"/>
          </a:p>
        </p:txBody>
      </p:sp>
    </p:spTree>
    <p:extLst>
      <p:ext uri="{BB962C8B-B14F-4D97-AF65-F5344CB8AC3E}">
        <p14:creationId xmlns:p14="http://schemas.microsoft.com/office/powerpoint/2010/main" val="3698423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390C8A-F302-404E-A762-F5602245E850}"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EC456-A243-49CF-82EB-01CD3BBA373D}" type="slidenum">
              <a:rPr lang="en-US" smtClean="0"/>
              <a:t>‹#›</a:t>
            </a:fld>
            <a:endParaRPr lang="en-US"/>
          </a:p>
        </p:txBody>
      </p:sp>
    </p:spTree>
    <p:extLst>
      <p:ext uri="{BB962C8B-B14F-4D97-AF65-F5344CB8AC3E}">
        <p14:creationId xmlns:p14="http://schemas.microsoft.com/office/powerpoint/2010/main" val="1351805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A390C8A-F302-404E-A762-F5602245E850}"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EC456-A243-49CF-82EB-01CD3BBA373D}" type="slidenum">
              <a:rPr lang="en-US" smtClean="0"/>
              <a:t>‹#›</a:t>
            </a:fld>
            <a:endParaRPr lang="en-US"/>
          </a:p>
        </p:txBody>
      </p:sp>
    </p:spTree>
    <p:extLst>
      <p:ext uri="{BB962C8B-B14F-4D97-AF65-F5344CB8AC3E}">
        <p14:creationId xmlns:p14="http://schemas.microsoft.com/office/powerpoint/2010/main" val="520245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390C8A-F302-404E-A762-F5602245E850}" type="datetimeFigureOut">
              <a:rPr lang="en-US" smtClean="0"/>
              <a:t>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EC456-A243-49CF-82EB-01CD3BBA373D}" type="slidenum">
              <a:rPr lang="en-US" smtClean="0"/>
              <a:t>‹#›</a:t>
            </a:fld>
            <a:endParaRPr lang="en-US"/>
          </a:p>
        </p:txBody>
      </p:sp>
    </p:spTree>
    <p:extLst>
      <p:ext uri="{BB962C8B-B14F-4D97-AF65-F5344CB8AC3E}">
        <p14:creationId xmlns:p14="http://schemas.microsoft.com/office/powerpoint/2010/main" val="512798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390C8A-F302-404E-A762-F5602245E850}" type="datetimeFigureOut">
              <a:rPr lang="en-US" smtClean="0"/>
              <a:t>1/27/2022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FEC456-A243-49CF-82EB-01CD3BBA373D}" type="slidenum">
              <a:rPr lang="en-US" smtClean="0"/>
              <a:t>‹#›</a:t>
            </a:fld>
            <a:endParaRPr lang="en-US"/>
          </a:p>
        </p:txBody>
      </p:sp>
    </p:spTree>
    <p:extLst>
      <p:ext uri="{BB962C8B-B14F-4D97-AF65-F5344CB8AC3E}">
        <p14:creationId xmlns:p14="http://schemas.microsoft.com/office/powerpoint/2010/main" val="1273560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390C8A-F302-404E-A762-F5602245E850}" type="datetimeFigureOut">
              <a:rPr lang="en-US" smtClean="0"/>
              <a:t>1/27/2022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FEC456-A243-49CF-82EB-01CD3BBA373D}" type="slidenum">
              <a:rPr lang="en-US" smtClean="0"/>
              <a:t>‹#›</a:t>
            </a:fld>
            <a:endParaRPr lang="en-US"/>
          </a:p>
        </p:txBody>
      </p:sp>
    </p:spTree>
    <p:extLst>
      <p:ext uri="{BB962C8B-B14F-4D97-AF65-F5344CB8AC3E}">
        <p14:creationId xmlns:p14="http://schemas.microsoft.com/office/powerpoint/2010/main" val="2567660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90C8A-F302-404E-A762-F5602245E850}" type="datetimeFigureOut">
              <a:rPr lang="en-US" smtClean="0"/>
              <a:t>1/27/2022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FEC456-A243-49CF-82EB-01CD3BBA373D}" type="slidenum">
              <a:rPr lang="en-US" smtClean="0"/>
              <a:t>‹#›</a:t>
            </a:fld>
            <a:endParaRPr lang="en-US"/>
          </a:p>
        </p:txBody>
      </p:sp>
    </p:spTree>
    <p:extLst>
      <p:ext uri="{BB962C8B-B14F-4D97-AF65-F5344CB8AC3E}">
        <p14:creationId xmlns:p14="http://schemas.microsoft.com/office/powerpoint/2010/main" val="1903030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390C8A-F302-404E-A762-F5602245E850}" type="datetimeFigureOut">
              <a:rPr lang="en-US" smtClean="0"/>
              <a:t>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EC456-A243-49CF-82EB-01CD3BBA373D}" type="slidenum">
              <a:rPr lang="en-US" smtClean="0"/>
              <a:t>‹#›</a:t>
            </a:fld>
            <a:endParaRPr lang="en-US"/>
          </a:p>
        </p:txBody>
      </p:sp>
    </p:spTree>
    <p:extLst>
      <p:ext uri="{BB962C8B-B14F-4D97-AF65-F5344CB8AC3E}">
        <p14:creationId xmlns:p14="http://schemas.microsoft.com/office/powerpoint/2010/main" val="3058642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390C8A-F302-404E-A762-F5602245E850}" type="datetimeFigureOut">
              <a:rPr lang="en-US" smtClean="0"/>
              <a:t>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EC456-A243-49CF-82EB-01CD3BBA373D}" type="slidenum">
              <a:rPr lang="en-US" smtClean="0"/>
              <a:t>‹#›</a:t>
            </a:fld>
            <a:endParaRPr lang="en-US"/>
          </a:p>
        </p:txBody>
      </p:sp>
    </p:spTree>
    <p:extLst>
      <p:ext uri="{BB962C8B-B14F-4D97-AF65-F5344CB8AC3E}">
        <p14:creationId xmlns:p14="http://schemas.microsoft.com/office/powerpoint/2010/main" val="3398048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90C8A-F302-404E-A762-F5602245E850}" type="datetimeFigureOut">
              <a:rPr lang="en-US" smtClean="0"/>
              <a:t>1/27/2022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FEC456-A243-49CF-82EB-01CD3BBA373D}" type="slidenum">
              <a:rPr lang="en-US" smtClean="0"/>
              <a:t>‹#›</a:t>
            </a:fld>
            <a:endParaRPr lang="en-US"/>
          </a:p>
        </p:txBody>
      </p:sp>
    </p:spTree>
    <p:extLst>
      <p:ext uri="{BB962C8B-B14F-4D97-AF65-F5344CB8AC3E}">
        <p14:creationId xmlns:p14="http://schemas.microsoft.com/office/powerpoint/2010/main" val="278990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 Francis de Sales – Feast day Jan 24</a:t>
            </a:r>
            <a:endParaRPr lang="en-US" dirty="0"/>
          </a:p>
        </p:txBody>
      </p:sp>
      <p:sp>
        <p:nvSpPr>
          <p:cNvPr id="5" name="Content Placeholder 4"/>
          <p:cNvSpPr>
            <a:spLocks noGrp="1"/>
          </p:cNvSpPr>
          <p:nvPr>
            <p:ph sz="half" idx="1"/>
          </p:nvPr>
        </p:nvSpPr>
        <p:spPr>
          <a:xfrm>
            <a:off x="232013" y="1825625"/>
            <a:ext cx="6810232" cy="4351338"/>
          </a:xfrm>
        </p:spPr>
        <p:txBody>
          <a:bodyPr>
            <a:normAutofit/>
          </a:bodyPr>
          <a:lstStyle/>
          <a:p>
            <a:r>
              <a:rPr lang="en-US" dirty="0" smtClean="0"/>
              <a:t>Born 1567 in France, died 1622</a:t>
            </a:r>
          </a:p>
          <a:p>
            <a:r>
              <a:rPr lang="en-US" dirty="0" smtClean="0"/>
              <a:t>Highly educated, developed great reputation as a great teacher, preacher, writer and debater in defense of Catholicism during Protestant Reformation</a:t>
            </a:r>
          </a:p>
          <a:p>
            <a:r>
              <a:rPr lang="en-US" dirty="0" smtClean="0"/>
              <a:t>Prolific writer</a:t>
            </a:r>
          </a:p>
          <a:p>
            <a:pPr lvl="1"/>
            <a:r>
              <a:rPr lang="en-US" dirty="0" smtClean="0"/>
              <a:t>Introduction to the Devout Life</a:t>
            </a:r>
          </a:p>
          <a:p>
            <a:r>
              <a:rPr lang="en-US" dirty="0" smtClean="0"/>
              <a:t>Doctor of the Church</a:t>
            </a:r>
          </a:p>
          <a:p>
            <a:r>
              <a:rPr lang="en-US" dirty="0" smtClean="0"/>
              <a:t>Patron of authors, journalists and the deaf</a:t>
            </a:r>
            <a:endParaRPr lang="en-US" dirty="0"/>
          </a:p>
        </p:txBody>
      </p:sp>
      <p:pic>
        <p:nvPicPr>
          <p:cNvPr id="7" name="Content Placeholder 6"/>
          <p:cNvPicPr>
            <a:picLocks noGrp="1" noChangeAspect="1"/>
          </p:cNvPicPr>
          <p:nvPr>
            <p:ph sz="half" idx="2"/>
          </p:nvPr>
        </p:nvPicPr>
        <p:blipFill>
          <a:blip r:embed="rId2"/>
          <a:stretch>
            <a:fillRect/>
          </a:stretch>
        </p:blipFill>
        <p:spPr>
          <a:xfrm>
            <a:off x="7273839" y="2279177"/>
            <a:ext cx="4079961" cy="3275462"/>
          </a:xfrm>
          <a:prstGeom prst="rect">
            <a:avLst/>
          </a:prstGeom>
        </p:spPr>
      </p:pic>
    </p:spTree>
    <p:extLst>
      <p:ext uri="{BB962C8B-B14F-4D97-AF65-F5344CB8AC3E}">
        <p14:creationId xmlns:p14="http://schemas.microsoft.com/office/powerpoint/2010/main" val="1211378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 Angela </a:t>
            </a:r>
            <a:r>
              <a:rPr lang="en-US" dirty="0" err="1" smtClean="0"/>
              <a:t>Merici</a:t>
            </a:r>
            <a:r>
              <a:rPr lang="en-US" dirty="0" smtClean="0"/>
              <a:t> – Feast Day Jan 27</a:t>
            </a:r>
            <a:endParaRPr lang="en-US" dirty="0"/>
          </a:p>
        </p:txBody>
      </p:sp>
      <p:sp>
        <p:nvSpPr>
          <p:cNvPr id="5" name="Content Placeholder 4"/>
          <p:cNvSpPr>
            <a:spLocks noGrp="1"/>
          </p:cNvSpPr>
          <p:nvPr>
            <p:ph sz="half" idx="1"/>
          </p:nvPr>
        </p:nvSpPr>
        <p:spPr>
          <a:xfrm>
            <a:off x="109182" y="1555845"/>
            <a:ext cx="7656394" cy="4621118"/>
          </a:xfrm>
        </p:spPr>
        <p:txBody>
          <a:bodyPr>
            <a:normAutofit lnSpcReduction="10000"/>
          </a:bodyPr>
          <a:lstStyle/>
          <a:p>
            <a:pPr marL="0" indent="0">
              <a:buNone/>
            </a:pPr>
            <a:endParaRPr lang="en-US" dirty="0" smtClean="0"/>
          </a:p>
          <a:p>
            <a:r>
              <a:rPr lang="en-US" dirty="0" smtClean="0"/>
              <a:t>St Angela </a:t>
            </a:r>
            <a:r>
              <a:rPr lang="en-US" dirty="0" err="1" smtClean="0"/>
              <a:t>Merici</a:t>
            </a:r>
            <a:endParaRPr lang="en-US" dirty="0" smtClean="0"/>
          </a:p>
          <a:p>
            <a:pPr lvl="1"/>
            <a:r>
              <a:rPr lang="en-US" dirty="0" smtClean="0"/>
              <a:t>Born 1474, </a:t>
            </a:r>
            <a:r>
              <a:rPr lang="en-US" dirty="0" err="1" smtClean="0"/>
              <a:t>Desenzano</a:t>
            </a:r>
            <a:r>
              <a:rPr lang="en-US" dirty="0" smtClean="0"/>
              <a:t>, Italy and died 1540 in Brescia Italy</a:t>
            </a:r>
          </a:p>
          <a:p>
            <a:pPr lvl="1"/>
            <a:r>
              <a:rPr lang="en-US" dirty="0" smtClean="0"/>
              <a:t>On pilgrimage to the Holy Land she was struck blind, but she insisted on visiting all of the shrines and did so with all devotion.  Her sight was restored on the way home while praying before a crucifix in the same place where it was lost</a:t>
            </a:r>
          </a:p>
          <a:p>
            <a:pPr lvl="1"/>
            <a:r>
              <a:rPr lang="en-US" dirty="0" smtClean="0"/>
              <a:t>3</a:t>
            </a:r>
            <a:r>
              <a:rPr lang="en-US" baseline="30000" dirty="0" smtClean="0"/>
              <a:t>rd</a:t>
            </a:r>
            <a:r>
              <a:rPr lang="en-US" dirty="0" smtClean="0"/>
              <a:t> Order Franciscan who gathered a group of girl students in 1535 and started the Institute of St. Ursula – the Ursuline Sisters founded to teach children. </a:t>
            </a:r>
          </a:p>
          <a:p>
            <a:pPr lvl="1"/>
            <a:r>
              <a:rPr lang="en-US" dirty="0" smtClean="0"/>
              <a:t>Patron of the sick and disabled</a:t>
            </a:r>
            <a:endParaRPr lang="en-US" dirty="0"/>
          </a:p>
        </p:txBody>
      </p:sp>
      <p:pic>
        <p:nvPicPr>
          <p:cNvPr id="7" name="Content Placeholder 6"/>
          <p:cNvPicPr>
            <a:picLocks noGrp="1" noChangeAspect="1"/>
          </p:cNvPicPr>
          <p:nvPr>
            <p:ph sz="half" idx="2"/>
          </p:nvPr>
        </p:nvPicPr>
        <p:blipFill>
          <a:blip r:embed="rId2"/>
          <a:stretch>
            <a:fillRect/>
          </a:stretch>
        </p:blipFill>
        <p:spPr>
          <a:xfrm>
            <a:off x="8270542" y="1882887"/>
            <a:ext cx="3201617" cy="3862820"/>
          </a:xfrm>
          <a:prstGeom prst="rect">
            <a:avLst/>
          </a:prstGeom>
        </p:spPr>
      </p:pic>
    </p:spTree>
    <p:extLst>
      <p:ext uri="{BB962C8B-B14F-4D97-AF65-F5344CB8AC3E}">
        <p14:creationId xmlns:p14="http://schemas.microsoft.com/office/powerpoint/2010/main" val="2167898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0468"/>
          </a:xfrm>
          <a:ln>
            <a:solidFill>
              <a:srgbClr val="0070C0"/>
            </a:solidFill>
          </a:ln>
        </p:spPr>
        <p:txBody>
          <a:bodyPr/>
          <a:lstStyle/>
          <a:p>
            <a:r>
              <a:rPr lang="en-US" dirty="0" smtClean="0">
                <a:solidFill>
                  <a:srgbClr val="0070C0"/>
                </a:solidFill>
              </a:rPr>
              <a:t>The Sacramental Economy</a:t>
            </a:r>
            <a:endParaRPr lang="en-US" dirty="0">
              <a:solidFill>
                <a:srgbClr val="0070C0"/>
              </a:solidFill>
            </a:endParaRPr>
          </a:p>
        </p:txBody>
      </p:sp>
      <p:sp>
        <p:nvSpPr>
          <p:cNvPr id="3" name="TextBox 2"/>
          <p:cNvSpPr txBox="1"/>
          <p:nvPr/>
        </p:nvSpPr>
        <p:spPr>
          <a:xfrm>
            <a:off x="1005840" y="1330036"/>
            <a:ext cx="10839796" cy="4616648"/>
          </a:xfrm>
          <a:prstGeom prst="rect">
            <a:avLst/>
          </a:prstGeom>
          <a:noFill/>
        </p:spPr>
        <p:txBody>
          <a:bodyPr wrap="square" rtlCol="0">
            <a:spAutoFit/>
          </a:bodyPr>
          <a:lstStyle/>
          <a:p>
            <a:r>
              <a:rPr lang="en-US" sz="2000" dirty="0" smtClean="0"/>
              <a:t>CCC 1076</a:t>
            </a:r>
          </a:p>
          <a:p>
            <a:endParaRPr lang="en-US" dirty="0" smtClean="0"/>
          </a:p>
          <a:p>
            <a:r>
              <a:rPr lang="en-US" dirty="0" smtClean="0"/>
              <a:t>	</a:t>
            </a:r>
            <a:r>
              <a:rPr lang="en-US" sz="2000" i="1" dirty="0" smtClean="0"/>
              <a:t>“The Church was made manifest to the world on the day of Pentecost by the outpouring of the Holy Spirit.  The gift of the Spirit ushers in…the age of the Church, during which </a:t>
            </a:r>
            <a:r>
              <a:rPr lang="en-US" sz="2000" b="1" i="1" dirty="0" smtClean="0">
                <a:solidFill>
                  <a:srgbClr val="FF0000"/>
                </a:solidFill>
              </a:rPr>
              <a:t>Christ manifests, makes present, and communicates his work of </a:t>
            </a:r>
            <a:r>
              <a:rPr lang="en-US" sz="2000" b="1" i="1" u="sng" dirty="0" smtClean="0">
                <a:solidFill>
                  <a:srgbClr val="FF0000"/>
                </a:solidFill>
              </a:rPr>
              <a:t>salvation</a:t>
            </a:r>
            <a:r>
              <a:rPr lang="en-US" sz="2000" i="1" dirty="0" smtClean="0"/>
              <a:t> through the liturgy of his Church…He acts through the sacraments in what the common Tradition of the East and the West calls ‘the sacramental economy’; the dispensation of the fruits of Christ’s Paschal mystery…”</a:t>
            </a:r>
          </a:p>
          <a:p>
            <a:endParaRPr lang="en-US" i="1" dirty="0" smtClean="0"/>
          </a:p>
          <a:p>
            <a:endParaRPr lang="en-US" i="1" dirty="0"/>
          </a:p>
          <a:p>
            <a:r>
              <a:rPr lang="en-US" sz="2000" dirty="0" smtClean="0"/>
              <a:t>So the Sacraments are part of God’s plan for our salvation.  But what does salvation mean?</a:t>
            </a:r>
          </a:p>
          <a:p>
            <a:r>
              <a:rPr lang="en-US" dirty="0"/>
              <a:t>	</a:t>
            </a:r>
            <a:endParaRPr lang="en-US" dirty="0" smtClean="0"/>
          </a:p>
          <a:p>
            <a:endParaRPr lang="en-US" dirty="0"/>
          </a:p>
          <a:p>
            <a:pPr algn="ctr"/>
            <a:r>
              <a:rPr lang="en-US" sz="2800" i="1" dirty="0" smtClean="0">
                <a:solidFill>
                  <a:srgbClr val="7030A0"/>
                </a:solidFill>
              </a:rPr>
              <a:t>What are we saved from, and </a:t>
            </a:r>
            <a:r>
              <a:rPr lang="en-US" sz="2800" b="1" i="1" dirty="0" smtClean="0">
                <a:solidFill>
                  <a:srgbClr val="7030A0"/>
                </a:solidFill>
              </a:rPr>
              <a:t>what are we saved for?</a:t>
            </a:r>
          </a:p>
          <a:p>
            <a:r>
              <a:rPr lang="en-US" dirty="0"/>
              <a:t>		</a:t>
            </a:r>
            <a:endParaRPr lang="en-US" dirty="0" smtClean="0"/>
          </a:p>
          <a:p>
            <a:r>
              <a:rPr lang="en-US" dirty="0"/>
              <a:t>	</a:t>
            </a:r>
          </a:p>
        </p:txBody>
      </p:sp>
    </p:spTree>
    <p:extLst>
      <p:ext uri="{BB962C8B-B14F-4D97-AF65-F5344CB8AC3E}">
        <p14:creationId xmlns:p14="http://schemas.microsoft.com/office/powerpoint/2010/main" val="3746329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 calcmode="lin" valueType="num">
                                      <p:cBhvr additive="base">
                                        <p:cTn id="1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5900"/>
          </a:xfrm>
          <a:ln>
            <a:solidFill>
              <a:srgbClr val="0070C0"/>
            </a:solidFill>
          </a:ln>
        </p:spPr>
        <p:txBody>
          <a:bodyPr>
            <a:normAutofit fontScale="90000"/>
          </a:bodyPr>
          <a:lstStyle/>
          <a:p>
            <a:r>
              <a:rPr lang="en-US" dirty="0" smtClean="0">
                <a:solidFill>
                  <a:srgbClr val="0070C0"/>
                </a:solidFill>
              </a:rPr>
              <a:t>The Sacramental Economy:</a:t>
            </a:r>
            <a:endParaRPr lang="en-US" dirty="0">
              <a:solidFill>
                <a:srgbClr val="0070C0"/>
              </a:solidFill>
            </a:endParaRPr>
          </a:p>
        </p:txBody>
      </p:sp>
      <p:sp>
        <p:nvSpPr>
          <p:cNvPr id="3" name="TextBox 2"/>
          <p:cNvSpPr txBox="1"/>
          <p:nvPr/>
        </p:nvSpPr>
        <p:spPr>
          <a:xfrm>
            <a:off x="423949" y="1155469"/>
            <a:ext cx="11380124" cy="4862870"/>
          </a:xfrm>
          <a:prstGeom prst="rect">
            <a:avLst/>
          </a:prstGeom>
          <a:noFill/>
        </p:spPr>
        <p:txBody>
          <a:bodyPr wrap="square" rtlCol="0">
            <a:spAutoFit/>
          </a:bodyPr>
          <a:lstStyle/>
          <a:p>
            <a:r>
              <a:rPr lang="en-US" sz="2000" dirty="0" smtClean="0"/>
              <a:t>“</a:t>
            </a:r>
            <a:r>
              <a:rPr lang="en-US" sz="2000" dirty="0" err="1"/>
              <a:t>salus</a:t>
            </a:r>
            <a:r>
              <a:rPr lang="en-US" sz="2000" dirty="0"/>
              <a:t>” = </a:t>
            </a:r>
            <a:r>
              <a:rPr lang="en-US" sz="2000" b="1" dirty="0" smtClean="0"/>
              <a:t>health </a:t>
            </a:r>
          </a:p>
          <a:p>
            <a:pPr lvl="1"/>
            <a:r>
              <a:rPr lang="en-US" sz="2000" dirty="0" smtClean="0"/>
              <a:t>To </a:t>
            </a:r>
            <a:r>
              <a:rPr lang="en-US" sz="2000" dirty="0"/>
              <a:t>be saved is to enjoy health – health of the soul</a:t>
            </a:r>
            <a:endParaRPr lang="en-US" dirty="0"/>
          </a:p>
          <a:p>
            <a:r>
              <a:rPr lang="en-US" dirty="0"/>
              <a:t>	</a:t>
            </a:r>
            <a:endParaRPr lang="en-US" dirty="0" smtClean="0"/>
          </a:p>
          <a:p>
            <a:r>
              <a:rPr lang="en-US" sz="2000" dirty="0" smtClean="0"/>
              <a:t>Original </a:t>
            </a:r>
            <a:r>
              <a:rPr lang="en-US" sz="2000" dirty="0"/>
              <a:t>Sin:</a:t>
            </a:r>
          </a:p>
          <a:p>
            <a:r>
              <a:rPr lang="en-US" sz="2000" dirty="0"/>
              <a:t>	- Our first parents were created and lived in perfect </a:t>
            </a:r>
            <a:r>
              <a:rPr lang="en-US" sz="2000" dirty="0" smtClean="0"/>
              <a:t>communion - </a:t>
            </a:r>
            <a:r>
              <a:rPr lang="en-US" sz="2000" dirty="0" err="1" smtClean="0"/>
              <a:t>salus</a:t>
            </a:r>
            <a:r>
              <a:rPr lang="en-US" sz="2000" dirty="0" smtClean="0"/>
              <a:t> - </a:t>
            </a:r>
            <a:r>
              <a:rPr lang="en-US" sz="2000" dirty="0"/>
              <a:t>with God</a:t>
            </a:r>
          </a:p>
          <a:p>
            <a:r>
              <a:rPr lang="en-US" sz="2000" dirty="0"/>
              <a:t>	- Through their disobedience, their trust in God died, and communion with God destroyed</a:t>
            </a:r>
          </a:p>
          <a:p>
            <a:r>
              <a:rPr lang="en-US" sz="2000" dirty="0"/>
              <a:t>	- Sin and death entered the world.  Sin darkens the intellect and wounds our soul.</a:t>
            </a:r>
          </a:p>
          <a:p>
            <a:r>
              <a:rPr lang="en-US" sz="2000" dirty="0"/>
              <a:t>	- We inherited that wounded, fallen </a:t>
            </a:r>
            <a:r>
              <a:rPr lang="en-US" sz="2000" dirty="0" smtClean="0"/>
              <a:t>nature</a:t>
            </a:r>
          </a:p>
          <a:p>
            <a:endParaRPr lang="en-US" sz="2000" dirty="0"/>
          </a:p>
          <a:p>
            <a:r>
              <a:rPr lang="en-US" sz="2000" dirty="0" smtClean="0"/>
              <a:t>God </a:t>
            </a:r>
            <a:r>
              <a:rPr lang="en-US" sz="2000" dirty="0"/>
              <a:t>wants to heal us, to </a:t>
            </a:r>
            <a:r>
              <a:rPr lang="en-US" sz="2000" b="1" i="1" dirty="0"/>
              <a:t>restore us </a:t>
            </a:r>
            <a:r>
              <a:rPr lang="en-US" sz="2000" dirty="0"/>
              <a:t>to wholeness so that we may have the hope of life eternal with </a:t>
            </a:r>
            <a:r>
              <a:rPr lang="en-US" sz="2000" dirty="0" smtClean="0"/>
              <a:t>Him.</a:t>
            </a:r>
          </a:p>
          <a:p>
            <a:endParaRPr lang="en-US" dirty="0"/>
          </a:p>
          <a:p>
            <a:r>
              <a:rPr lang="en-US" sz="2000" dirty="0">
                <a:solidFill>
                  <a:srgbClr val="7030A0"/>
                </a:solidFill>
              </a:rPr>
              <a:t>So, yes, we want salvation </a:t>
            </a:r>
            <a:r>
              <a:rPr lang="en-US" sz="2000" i="1" dirty="0">
                <a:solidFill>
                  <a:srgbClr val="7030A0"/>
                </a:solidFill>
              </a:rPr>
              <a:t>from </a:t>
            </a:r>
            <a:r>
              <a:rPr lang="en-US" sz="2000" dirty="0">
                <a:solidFill>
                  <a:srgbClr val="7030A0"/>
                </a:solidFill>
              </a:rPr>
              <a:t>hell.  But </a:t>
            </a:r>
            <a:r>
              <a:rPr lang="en-US" sz="2000" dirty="0" smtClean="0">
                <a:solidFill>
                  <a:srgbClr val="7030A0"/>
                </a:solidFill>
              </a:rPr>
              <a:t>also we need </a:t>
            </a:r>
            <a:r>
              <a:rPr lang="en-US" sz="2000" dirty="0">
                <a:solidFill>
                  <a:srgbClr val="7030A0"/>
                </a:solidFill>
              </a:rPr>
              <a:t>salvation to restore us in original justice – restore perfect communion with God.  This is a process!   </a:t>
            </a:r>
            <a:endParaRPr lang="en-US" sz="2000" dirty="0" smtClean="0">
              <a:solidFill>
                <a:srgbClr val="7030A0"/>
              </a:solidFill>
            </a:endParaRPr>
          </a:p>
          <a:p>
            <a:endParaRPr lang="en-US" sz="2000" dirty="0">
              <a:solidFill>
                <a:srgbClr val="7030A0"/>
              </a:solidFill>
            </a:endParaRPr>
          </a:p>
          <a:p>
            <a:endParaRPr lang="en-US" dirty="0"/>
          </a:p>
          <a:p>
            <a:endParaRPr lang="en-US" dirty="0"/>
          </a:p>
        </p:txBody>
      </p:sp>
      <p:pic>
        <p:nvPicPr>
          <p:cNvPr id="4" name="Picture 3"/>
          <p:cNvPicPr>
            <a:picLocks noChangeAspect="1"/>
          </p:cNvPicPr>
          <p:nvPr/>
        </p:nvPicPr>
        <p:blipFill>
          <a:blip r:embed="rId2"/>
          <a:stretch>
            <a:fillRect/>
          </a:stretch>
        </p:blipFill>
        <p:spPr>
          <a:xfrm>
            <a:off x="5948624" y="4978168"/>
            <a:ext cx="3011731" cy="1747109"/>
          </a:xfrm>
          <a:prstGeom prst="rect">
            <a:avLst/>
          </a:prstGeom>
        </p:spPr>
      </p:pic>
    </p:spTree>
    <p:extLst>
      <p:ext uri="{BB962C8B-B14F-4D97-AF65-F5344CB8AC3E}">
        <p14:creationId xmlns:p14="http://schemas.microsoft.com/office/powerpoint/2010/main" val="380486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3">
                                            <p:txEl>
                                              <p:pRg st="11" end="11"/>
                                            </p:txEl>
                                          </p:spTgt>
                                        </p:tgtEl>
                                        <p:attrNameLst>
                                          <p:attrName>style.visibility</p:attrName>
                                        </p:attrNameLst>
                                      </p:cBhvr>
                                      <p:to>
                                        <p:strVal val="visible"/>
                                      </p:to>
                                    </p:set>
                                    <p:animEffect transition="in" filter="wipe(down)">
                                      <p:cBhvr>
                                        <p:cTn id="36" dur="500"/>
                                        <p:tgtEl>
                                          <p:spTgt spid="3">
                                            <p:txEl>
                                              <p:pRg st="11" end="1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down)">
                                      <p:cBhvr>
                                        <p:cTn id="4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21977"/>
          </a:xfrm>
          <a:ln>
            <a:solidFill>
              <a:srgbClr val="0070C0"/>
            </a:solidFill>
          </a:ln>
        </p:spPr>
        <p:txBody>
          <a:bodyPr>
            <a:normAutofit fontScale="90000"/>
          </a:bodyPr>
          <a:lstStyle/>
          <a:p>
            <a:r>
              <a:rPr lang="en-US" dirty="0" smtClean="0">
                <a:solidFill>
                  <a:srgbClr val="0070C0"/>
                </a:solidFill>
              </a:rPr>
              <a:t>The Sacramental Economy</a:t>
            </a:r>
            <a:endParaRPr lang="en-US" dirty="0">
              <a:solidFill>
                <a:srgbClr val="0070C0"/>
              </a:solidFill>
            </a:endParaRPr>
          </a:p>
        </p:txBody>
      </p:sp>
      <p:sp>
        <p:nvSpPr>
          <p:cNvPr id="3" name="TextBox 2"/>
          <p:cNvSpPr txBox="1"/>
          <p:nvPr/>
        </p:nvSpPr>
        <p:spPr>
          <a:xfrm>
            <a:off x="838200" y="1011047"/>
            <a:ext cx="10874433" cy="5970865"/>
          </a:xfrm>
          <a:prstGeom prst="rect">
            <a:avLst/>
          </a:prstGeom>
          <a:noFill/>
        </p:spPr>
        <p:txBody>
          <a:bodyPr wrap="square" rtlCol="0">
            <a:spAutoFit/>
          </a:bodyPr>
          <a:lstStyle/>
          <a:p>
            <a:pPr marL="285750" indent="-285750">
              <a:buFontTx/>
              <a:buChar char="-"/>
            </a:pPr>
            <a:r>
              <a:rPr lang="en-US" dirty="0" smtClean="0"/>
              <a:t>Christ merits salvation </a:t>
            </a:r>
            <a:r>
              <a:rPr lang="en-US" dirty="0"/>
              <a:t>for us by </a:t>
            </a:r>
            <a:r>
              <a:rPr lang="en-US" dirty="0" smtClean="0"/>
              <a:t>His </a:t>
            </a:r>
            <a:r>
              <a:rPr lang="en-US" dirty="0"/>
              <a:t>life and most especially in </a:t>
            </a:r>
            <a:r>
              <a:rPr lang="en-US" dirty="0" smtClean="0"/>
              <a:t>His passion, </a:t>
            </a:r>
            <a:r>
              <a:rPr lang="en-US" dirty="0"/>
              <a:t>death and resurrection. </a:t>
            </a:r>
            <a:endParaRPr lang="en-US" dirty="0" smtClean="0"/>
          </a:p>
          <a:p>
            <a:pPr marL="285750" indent="-285750">
              <a:buFontTx/>
              <a:buChar char="-"/>
            </a:pPr>
            <a:r>
              <a:rPr lang="en-US" dirty="0" smtClean="0"/>
              <a:t>But that </a:t>
            </a:r>
            <a:r>
              <a:rPr lang="en-US" dirty="0"/>
              <a:t>salvation </a:t>
            </a:r>
            <a:r>
              <a:rPr lang="en-US" dirty="0" smtClean="0"/>
              <a:t>must </a:t>
            </a:r>
            <a:r>
              <a:rPr lang="en-US" dirty="0"/>
              <a:t>be applied to </a:t>
            </a:r>
            <a:r>
              <a:rPr lang="en-US" dirty="0" smtClean="0"/>
              <a:t>each of us, individually. We </a:t>
            </a:r>
            <a:r>
              <a:rPr lang="en-US" dirty="0"/>
              <a:t>need a bridge built from that salvation to our individual life.  </a:t>
            </a:r>
            <a:endParaRPr lang="en-US" dirty="0" smtClean="0"/>
          </a:p>
          <a:p>
            <a:pPr lvl="1"/>
            <a:r>
              <a:rPr lang="en-US" dirty="0" smtClean="0"/>
              <a:t>=&gt; </a:t>
            </a:r>
            <a:r>
              <a:rPr lang="en-US" dirty="0"/>
              <a:t>faith and the sacraments which are safeguarded and communicated in and through the life of the church</a:t>
            </a:r>
          </a:p>
          <a:p>
            <a:r>
              <a:rPr lang="en-US" dirty="0" smtClean="0"/>
              <a:t>-Faith opens </a:t>
            </a:r>
            <a:r>
              <a:rPr lang="en-US" dirty="0"/>
              <a:t>our minds and hearts up to the existence of God, the incarnation, the fact of </a:t>
            </a:r>
            <a:r>
              <a:rPr lang="en-US" dirty="0" smtClean="0"/>
              <a:t>redemption and </a:t>
            </a:r>
            <a:r>
              <a:rPr lang="en-US" dirty="0"/>
              <a:t>our place in </a:t>
            </a:r>
            <a:r>
              <a:rPr lang="en-US" dirty="0" smtClean="0"/>
              <a:t>God’s </a:t>
            </a:r>
            <a:r>
              <a:rPr lang="en-US" dirty="0"/>
              <a:t>divine plan.  And because we recognize it, we can desire it and consent and cooperate with it</a:t>
            </a:r>
            <a:r>
              <a:rPr lang="en-US" dirty="0" smtClean="0"/>
              <a:t>.</a:t>
            </a:r>
          </a:p>
          <a:p>
            <a:endParaRPr lang="en-US" dirty="0"/>
          </a:p>
          <a:p>
            <a:r>
              <a:rPr lang="en-US" dirty="0"/>
              <a:t> </a:t>
            </a:r>
            <a:r>
              <a:rPr lang="en-US" dirty="0" smtClean="0"/>
              <a:t>- St </a:t>
            </a:r>
            <a:r>
              <a:rPr lang="en-US" dirty="0"/>
              <a:t>Thomas </a:t>
            </a:r>
            <a:r>
              <a:rPr lang="en-US" dirty="0" smtClean="0"/>
              <a:t>Aquinas: salvation </a:t>
            </a:r>
            <a:r>
              <a:rPr lang="en-US" dirty="0"/>
              <a:t>is applied to us spiritually by faith, and corporally by sacrament.  We are body/soul composite </a:t>
            </a:r>
            <a:r>
              <a:rPr lang="en-US" dirty="0" smtClean="0"/>
              <a:t>- we </a:t>
            </a:r>
            <a:r>
              <a:rPr lang="en-US" dirty="0"/>
              <a:t>need to be saved whole and entire and the sacraments communicate to </a:t>
            </a:r>
            <a:r>
              <a:rPr lang="en-US" dirty="0" smtClean="0"/>
              <a:t>us grace </a:t>
            </a:r>
            <a:r>
              <a:rPr lang="en-US" dirty="0"/>
              <a:t>through corporeal </a:t>
            </a:r>
            <a:r>
              <a:rPr lang="en-US" dirty="0" smtClean="0"/>
              <a:t>means.  We are incarnate beings and experience the world through our senses.  </a:t>
            </a:r>
          </a:p>
          <a:p>
            <a:endParaRPr lang="en-US" dirty="0"/>
          </a:p>
          <a:p>
            <a:r>
              <a:rPr lang="en-US" b="1" u="sng" dirty="0" smtClean="0"/>
              <a:t>Bottom line:</a:t>
            </a:r>
          </a:p>
          <a:p>
            <a:r>
              <a:rPr lang="en-US" b="1" dirty="0"/>
              <a:t>S</a:t>
            </a:r>
            <a:r>
              <a:rPr lang="en-US" b="1" dirty="0" smtClean="0"/>
              <a:t>alvation</a:t>
            </a:r>
            <a:r>
              <a:rPr lang="en-US" b="1" dirty="0"/>
              <a:t>, </a:t>
            </a:r>
            <a:r>
              <a:rPr lang="en-US" b="1" i="1" dirty="0"/>
              <a:t>won for us</a:t>
            </a:r>
            <a:r>
              <a:rPr lang="en-US" b="1" dirty="0"/>
              <a:t>, must be </a:t>
            </a:r>
            <a:r>
              <a:rPr lang="en-US" b="1" i="1" dirty="0"/>
              <a:t>applied to each of us </a:t>
            </a:r>
            <a:r>
              <a:rPr lang="en-US" b="1" dirty="0"/>
              <a:t>in time and space and we need to consent to and participate in it by faith and partaking of </a:t>
            </a:r>
            <a:r>
              <a:rPr lang="en-US" b="1" dirty="0" smtClean="0"/>
              <a:t>sacraments</a:t>
            </a:r>
          </a:p>
          <a:p>
            <a:endParaRPr lang="en-US" b="1" dirty="0"/>
          </a:p>
          <a:p>
            <a:pPr algn="ctr"/>
            <a:r>
              <a:rPr lang="en-US" dirty="0" smtClean="0">
                <a:solidFill>
                  <a:srgbClr val="7030A0"/>
                </a:solidFill>
                <a:latin typeface="Felix Titling" panose="04060505060202020A04" pitchFamily="82" charset="0"/>
              </a:rPr>
              <a:t>“He who created us without our help will not save us without our </a:t>
            </a:r>
            <a:r>
              <a:rPr lang="en-US" sz="2000" dirty="0" smtClean="0">
                <a:solidFill>
                  <a:srgbClr val="7030A0"/>
                </a:solidFill>
                <a:latin typeface="Felix Titling" panose="04060505060202020A04" pitchFamily="82" charset="0"/>
              </a:rPr>
              <a:t>consent” </a:t>
            </a:r>
          </a:p>
          <a:p>
            <a:pPr algn="ctr"/>
            <a:r>
              <a:rPr lang="en-US" sz="2000" dirty="0">
                <a:solidFill>
                  <a:srgbClr val="7030A0"/>
                </a:solidFill>
                <a:latin typeface="Felix Titling" panose="04060505060202020A04" pitchFamily="82" charset="0"/>
              </a:rPr>
              <a:t>~</a:t>
            </a:r>
            <a:r>
              <a:rPr lang="en-US" sz="2000" dirty="0" smtClean="0">
                <a:solidFill>
                  <a:srgbClr val="7030A0"/>
                </a:solidFill>
                <a:latin typeface="Felix Titling" panose="04060505060202020A04" pitchFamily="82" charset="0"/>
              </a:rPr>
              <a:t> St. Augustine</a:t>
            </a:r>
          </a:p>
          <a:p>
            <a:r>
              <a:rPr lang="en-US" dirty="0"/>
              <a:t>	</a:t>
            </a:r>
            <a:endParaRPr lang="en-US" dirty="0" smtClean="0"/>
          </a:p>
          <a:p>
            <a:endParaRPr lang="en-US" dirty="0"/>
          </a:p>
          <a:p>
            <a:endParaRPr lang="en-US" dirty="0"/>
          </a:p>
          <a:p>
            <a:endParaRPr lang="en-US" dirty="0"/>
          </a:p>
        </p:txBody>
      </p:sp>
      <p:pic>
        <p:nvPicPr>
          <p:cNvPr id="4" name="Picture 3"/>
          <p:cNvPicPr>
            <a:picLocks noChangeAspect="1"/>
          </p:cNvPicPr>
          <p:nvPr/>
        </p:nvPicPr>
        <p:blipFill>
          <a:blip r:embed="rId2"/>
          <a:stretch>
            <a:fillRect/>
          </a:stretch>
        </p:blipFill>
        <p:spPr>
          <a:xfrm>
            <a:off x="966640" y="5787852"/>
            <a:ext cx="939250" cy="950300"/>
          </a:xfrm>
          <a:prstGeom prst="rect">
            <a:avLst/>
          </a:prstGeom>
        </p:spPr>
      </p:pic>
    </p:spTree>
    <p:extLst>
      <p:ext uri="{BB962C8B-B14F-4D97-AF65-F5344CB8AC3E}">
        <p14:creationId xmlns:p14="http://schemas.microsoft.com/office/powerpoint/2010/main" val="1680651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wipe(down)">
                                      <p:cBhvr>
                                        <p:cTn id="33" dur="500"/>
                                        <p:tgtEl>
                                          <p:spTgt spid="3">
                                            <p:txEl>
                                              <p:pRg st="10" end="10"/>
                                            </p:txEl>
                                          </p:spTgt>
                                        </p:tgtEl>
                                      </p:cBhvr>
                                    </p:animEffect>
                                  </p:childTnLst>
                                </p:cTn>
                              </p:par>
                              <p:par>
                                <p:cTn id="34" presetID="22" presetClass="entr" presetSubtype="4" fill="hold" nodeType="withEffect">
                                  <p:stCondLst>
                                    <p:cond delay="0"/>
                                  </p:stCondLst>
                                  <p:childTnLst>
                                    <p:set>
                                      <p:cBhvr>
                                        <p:cTn id="35" dur="1" fill="hold">
                                          <p:stCondLst>
                                            <p:cond delay="0"/>
                                          </p:stCondLst>
                                        </p:cTn>
                                        <p:tgtEl>
                                          <p:spTgt spid="3">
                                            <p:txEl>
                                              <p:pRg st="11" end="11"/>
                                            </p:txEl>
                                          </p:spTgt>
                                        </p:tgtEl>
                                        <p:attrNameLst>
                                          <p:attrName>style.visibility</p:attrName>
                                        </p:attrNameLst>
                                      </p:cBhvr>
                                      <p:to>
                                        <p:strVal val="visible"/>
                                      </p:to>
                                    </p:set>
                                    <p:animEffect transition="in" filter="wipe(down)">
                                      <p:cBhvr>
                                        <p:cTn id="36" dur="500"/>
                                        <p:tgtEl>
                                          <p:spTgt spid="3">
                                            <p:txEl>
                                              <p:pRg st="11" end="1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79420"/>
          </a:xfrm>
          <a:ln>
            <a:solidFill>
              <a:srgbClr val="0070C0"/>
            </a:solidFill>
          </a:ln>
        </p:spPr>
        <p:txBody>
          <a:bodyPr>
            <a:normAutofit fontScale="90000"/>
          </a:bodyPr>
          <a:lstStyle/>
          <a:p>
            <a:r>
              <a:rPr lang="en-US" dirty="0" smtClean="0">
                <a:solidFill>
                  <a:srgbClr val="0070C0"/>
                </a:solidFill>
              </a:rPr>
              <a:t>Sacraments</a:t>
            </a:r>
            <a:endParaRPr lang="en-US" dirty="0">
              <a:solidFill>
                <a:srgbClr val="0070C0"/>
              </a:solidFill>
            </a:endParaRPr>
          </a:p>
        </p:txBody>
      </p:sp>
      <p:sp>
        <p:nvSpPr>
          <p:cNvPr id="3" name="TextBox 2"/>
          <p:cNvSpPr txBox="1"/>
          <p:nvPr/>
        </p:nvSpPr>
        <p:spPr>
          <a:xfrm>
            <a:off x="333879" y="1210278"/>
            <a:ext cx="11305309" cy="5632311"/>
          </a:xfrm>
          <a:prstGeom prst="rect">
            <a:avLst/>
          </a:prstGeom>
          <a:noFill/>
        </p:spPr>
        <p:txBody>
          <a:bodyPr wrap="square" rtlCol="0">
            <a:spAutoFit/>
          </a:bodyPr>
          <a:lstStyle/>
          <a:p>
            <a:r>
              <a:rPr lang="en-US" dirty="0" smtClean="0"/>
              <a:t>Sacrament: </a:t>
            </a:r>
            <a:r>
              <a:rPr lang="en-US" dirty="0"/>
              <a:t>Outward sign, instituted by Christ, to confer grace.  </a:t>
            </a:r>
            <a:endParaRPr lang="en-US" dirty="0" smtClean="0"/>
          </a:p>
          <a:p>
            <a:r>
              <a:rPr lang="en-US" dirty="0" smtClean="0"/>
              <a:t>The </a:t>
            </a:r>
            <a:r>
              <a:rPr lang="en-US" i="1" dirty="0"/>
              <a:t>ordinary</a:t>
            </a:r>
            <a:r>
              <a:rPr lang="en-US" dirty="0"/>
              <a:t> </a:t>
            </a:r>
            <a:r>
              <a:rPr lang="en-US" dirty="0" smtClean="0"/>
              <a:t>means through which </a:t>
            </a:r>
            <a:r>
              <a:rPr lang="en-US" dirty="0"/>
              <a:t>Jesus draws us into closer relationship with his Father through the Holy </a:t>
            </a:r>
            <a:r>
              <a:rPr lang="en-US" dirty="0" smtClean="0"/>
              <a:t>Spirit</a:t>
            </a:r>
          </a:p>
          <a:p>
            <a:endParaRPr lang="en-US" dirty="0"/>
          </a:p>
          <a:p>
            <a:r>
              <a:rPr lang="en-US" dirty="0" smtClean="0"/>
              <a:t>We have the assurance that because Christ Himself is at work in the Sacraments, that His grace (divine life / caritas) is poured into us.  Regardless of our emotions, we know that if we come to the Sacrament in faith, and provided that the Sacrament is celebrated in the prescribed manner, we receive God’s grace which heals and transforms us by conforming us to the Son of God (CCC 1129)</a:t>
            </a:r>
          </a:p>
          <a:p>
            <a:endParaRPr lang="en-US" dirty="0" smtClean="0"/>
          </a:p>
          <a:p>
            <a:r>
              <a:rPr lang="en-US" dirty="0"/>
              <a:t>	</a:t>
            </a:r>
            <a:r>
              <a:rPr lang="en-US" dirty="0" smtClean="0"/>
              <a:t>                    </a:t>
            </a:r>
            <a:r>
              <a:rPr lang="en-US" sz="2000" i="1" dirty="0" smtClean="0">
                <a:solidFill>
                  <a:schemeClr val="accent1">
                    <a:lumMod val="75000"/>
                  </a:schemeClr>
                </a:solidFill>
              </a:rPr>
              <a:t>Sacred </a:t>
            </a:r>
            <a:r>
              <a:rPr lang="en-US" sz="2000" i="1" dirty="0">
                <a:solidFill>
                  <a:schemeClr val="accent1">
                    <a:lumMod val="75000"/>
                  </a:schemeClr>
                </a:solidFill>
              </a:rPr>
              <a:t>= set apart, holy.  To be holy is to be conformed to the will of God</a:t>
            </a:r>
          </a:p>
          <a:p>
            <a:pPr algn="ctr"/>
            <a:endParaRPr lang="en-US" dirty="0" smtClean="0"/>
          </a:p>
          <a:p>
            <a:r>
              <a:rPr lang="en-US" dirty="0" smtClean="0"/>
              <a:t>-Form and Matter:</a:t>
            </a:r>
          </a:p>
          <a:p>
            <a:r>
              <a:rPr lang="en-US" dirty="0"/>
              <a:t>	</a:t>
            </a:r>
            <a:r>
              <a:rPr lang="en-US" dirty="0" smtClean="0"/>
              <a:t>Form: Words/prayers spoken by the minister of the Sacrament (prayer of consecration, words of absolution,	 	             Trinitarian formula, exchange of vows, </a:t>
            </a:r>
            <a:r>
              <a:rPr lang="en-US" dirty="0" err="1" smtClean="0"/>
              <a:t>etc</a:t>
            </a:r>
            <a:r>
              <a:rPr lang="en-US" dirty="0" smtClean="0"/>
              <a:t>)</a:t>
            </a:r>
          </a:p>
          <a:p>
            <a:r>
              <a:rPr lang="en-US" dirty="0"/>
              <a:t>	</a:t>
            </a:r>
            <a:r>
              <a:rPr lang="en-US" dirty="0" smtClean="0"/>
              <a:t>Matter: The material component (water, bread and wine, chrism oil, the man and woman to be married)</a:t>
            </a:r>
          </a:p>
          <a:p>
            <a:endParaRPr lang="en-US" dirty="0"/>
          </a:p>
          <a:p>
            <a:r>
              <a:rPr lang="en-US" dirty="0" smtClean="0"/>
              <a:t>Seven Sacraments:  Initiation, Healing, Service:  We become children of God… we are healed…and set for service</a:t>
            </a:r>
          </a:p>
          <a:p>
            <a:r>
              <a:rPr lang="en-US" dirty="0"/>
              <a:t>	</a:t>
            </a:r>
            <a:r>
              <a:rPr lang="en-US" dirty="0" smtClean="0"/>
              <a:t>Initiation:  Baptism, Confirmation, Eucharist</a:t>
            </a:r>
          </a:p>
          <a:p>
            <a:r>
              <a:rPr lang="en-US" dirty="0"/>
              <a:t>	</a:t>
            </a:r>
            <a:r>
              <a:rPr lang="en-US" dirty="0" smtClean="0"/>
              <a:t>Healing: Reconciliation, Anointing of the Sick</a:t>
            </a:r>
          </a:p>
          <a:p>
            <a:r>
              <a:rPr lang="en-US" dirty="0"/>
              <a:t>	</a:t>
            </a:r>
            <a:r>
              <a:rPr lang="en-US" dirty="0" smtClean="0"/>
              <a:t>Service: Matrimony, Holy Orders</a:t>
            </a:r>
            <a:endParaRPr lang="en-US" dirty="0"/>
          </a:p>
          <a:p>
            <a:endParaRPr lang="en-US" dirty="0"/>
          </a:p>
        </p:txBody>
      </p:sp>
    </p:spTree>
    <p:extLst>
      <p:ext uri="{BB962C8B-B14F-4D97-AF65-F5344CB8AC3E}">
        <p14:creationId xmlns:p14="http://schemas.microsoft.com/office/powerpoint/2010/main" val="823195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fade">
                                      <p:cBhvr>
                                        <p:cTn id="12" dur="500"/>
                                        <p:tgtEl>
                                          <p:spTgt spid="3">
                                            <p:txEl>
                                              <p:pRg st="7" end="7"/>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Effect transition="in" filter="fade">
                                      <p:cBhvr>
                                        <p:cTn id="15" dur="500"/>
                                        <p:tgtEl>
                                          <p:spTgt spid="3">
                                            <p:txEl>
                                              <p:pRg st="8" end="8"/>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9" end="9"/>
                                            </p:txEl>
                                          </p:spTgt>
                                        </p:tgtEl>
                                        <p:attrNameLst>
                                          <p:attrName>style.visibility</p:attrName>
                                        </p:attrNameLst>
                                      </p:cBhvr>
                                      <p:to>
                                        <p:strVal val="visible"/>
                                      </p:to>
                                    </p:set>
                                    <p:animEffect transition="in" filter="fade">
                                      <p:cBhvr>
                                        <p:cTn id="18" dur="500"/>
                                        <p:tgtEl>
                                          <p:spTgt spid="3">
                                            <p:txEl>
                                              <p:pRg st="9" end="9"/>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animEffect transition="in" filter="fade">
                                      <p:cBhvr>
                                        <p:cTn id="23" dur="500"/>
                                        <p:tgtEl>
                                          <p:spTgt spid="3">
                                            <p:txEl>
                                              <p:pRg st="11" end="1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12" end="12"/>
                                            </p:txEl>
                                          </p:spTgt>
                                        </p:tgtEl>
                                        <p:attrNameLst>
                                          <p:attrName>style.visibility</p:attrName>
                                        </p:attrNameLst>
                                      </p:cBhvr>
                                      <p:to>
                                        <p:strVal val="visible"/>
                                      </p:to>
                                    </p:set>
                                    <p:animEffect transition="in" filter="fade">
                                      <p:cBhvr>
                                        <p:cTn id="28" dur="500"/>
                                        <p:tgtEl>
                                          <p:spTgt spid="3">
                                            <p:txEl>
                                              <p:pRg st="12" end="1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animEffect transition="in" filter="fade">
                                      <p:cBhvr>
                                        <p:cTn id="33" dur="500"/>
                                        <p:tgtEl>
                                          <p:spTgt spid="3">
                                            <p:txEl>
                                              <p:pRg st="13" end="1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14" end="14"/>
                                            </p:txEl>
                                          </p:spTgt>
                                        </p:tgtEl>
                                        <p:attrNameLst>
                                          <p:attrName>style.visibility</p:attrName>
                                        </p:attrNameLst>
                                      </p:cBhvr>
                                      <p:to>
                                        <p:strVal val="visible"/>
                                      </p:to>
                                    </p:set>
                                    <p:animEffect transition="in" filter="fade">
                                      <p:cBhvr>
                                        <p:cTn id="38"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1287"/>
          </a:xfrm>
          <a:ln>
            <a:solidFill>
              <a:srgbClr val="0070C0"/>
            </a:solidFill>
          </a:ln>
        </p:spPr>
        <p:txBody>
          <a:bodyPr/>
          <a:lstStyle/>
          <a:p>
            <a:r>
              <a:rPr lang="en-US" dirty="0" smtClean="0">
                <a:solidFill>
                  <a:srgbClr val="0070C0"/>
                </a:solidFill>
              </a:rPr>
              <a:t>Baptism</a:t>
            </a:r>
            <a:endParaRPr lang="en-US" dirty="0">
              <a:solidFill>
                <a:srgbClr val="0070C0"/>
              </a:solidFill>
            </a:endParaRPr>
          </a:p>
        </p:txBody>
      </p:sp>
      <p:sp>
        <p:nvSpPr>
          <p:cNvPr id="3" name="TextBox 2"/>
          <p:cNvSpPr txBox="1"/>
          <p:nvPr/>
        </p:nvSpPr>
        <p:spPr>
          <a:xfrm>
            <a:off x="191070" y="1629295"/>
            <a:ext cx="11621316" cy="5724644"/>
          </a:xfrm>
          <a:prstGeom prst="rect">
            <a:avLst/>
          </a:prstGeom>
          <a:noFill/>
        </p:spPr>
        <p:txBody>
          <a:bodyPr wrap="square" rtlCol="0">
            <a:spAutoFit/>
          </a:bodyPr>
          <a:lstStyle/>
          <a:p>
            <a:r>
              <a:rPr lang="en-US" sz="1600" dirty="0"/>
              <a:t>CCC1213: Baptism is the Gateway to life in the </a:t>
            </a:r>
            <a:r>
              <a:rPr lang="en-US" sz="1600" dirty="0" smtClean="0"/>
              <a:t>Spirit</a:t>
            </a:r>
          </a:p>
          <a:p>
            <a:endParaRPr lang="en-US" sz="1600" dirty="0"/>
          </a:p>
          <a:p>
            <a:r>
              <a:rPr lang="en-US" sz="1600" dirty="0" smtClean="0"/>
              <a:t>In Baptism:</a:t>
            </a:r>
          </a:p>
          <a:p>
            <a:endParaRPr lang="en-US" sz="1600" dirty="0"/>
          </a:p>
          <a:p>
            <a:pPr marL="285750" indent="-285750">
              <a:buFontTx/>
              <a:buChar char="-"/>
            </a:pPr>
            <a:r>
              <a:rPr lang="en-US" sz="1600" dirty="0"/>
              <a:t>W</a:t>
            </a:r>
            <a:r>
              <a:rPr lang="en-US" sz="1600" dirty="0" smtClean="0"/>
              <a:t>e are freed from original sin and any personal sin up to that point</a:t>
            </a:r>
          </a:p>
          <a:p>
            <a:pPr marL="285750" indent="-285750">
              <a:buFontTx/>
              <a:buChar char="-"/>
            </a:pPr>
            <a:r>
              <a:rPr lang="en-US" sz="1600" dirty="0" smtClean="0"/>
              <a:t>We </a:t>
            </a:r>
            <a:r>
              <a:rPr lang="en-US" sz="1600" dirty="0"/>
              <a:t>leave the life of sin and enter a life of Grace.  Dying to self and rising to life in </a:t>
            </a:r>
            <a:r>
              <a:rPr lang="en-US" sz="1600" dirty="0" smtClean="0"/>
              <a:t>Christ</a:t>
            </a:r>
          </a:p>
          <a:p>
            <a:pPr marL="742950" lvl="1" indent="-285750">
              <a:buFontTx/>
              <a:buChar char="-"/>
            </a:pPr>
            <a:r>
              <a:rPr lang="en-US" sz="1600" dirty="0" smtClean="0"/>
              <a:t>Water simultaneously signifies death and life</a:t>
            </a:r>
          </a:p>
          <a:p>
            <a:pPr marL="1200150" lvl="2" indent="-285750">
              <a:buFontTx/>
              <a:buChar char="-"/>
            </a:pPr>
            <a:r>
              <a:rPr lang="en-US" sz="1600" dirty="0" smtClean="0"/>
              <a:t>OT </a:t>
            </a:r>
            <a:r>
              <a:rPr lang="en-US" sz="1600" dirty="0" err="1" smtClean="0"/>
              <a:t>prefigurements</a:t>
            </a:r>
            <a:r>
              <a:rPr lang="en-US" sz="1600" dirty="0" smtClean="0"/>
              <a:t>?</a:t>
            </a:r>
          </a:p>
          <a:p>
            <a:pPr marL="285750" indent="-285750">
              <a:buFontTx/>
              <a:buChar char="-"/>
            </a:pPr>
            <a:endParaRPr lang="en-US" sz="1600" dirty="0"/>
          </a:p>
          <a:p>
            <a:pPr marL="285750" indent="-285750">
              <a:buFontTx/>
              <a:buChar char="-"/>
            </a:pPr>
            <a:r>
              <a:rPr lang="en-US" sz="1600" dirty="0" smtClean="0"/>
              <a:t>We are given </a:t>
            </a:r>
            <a:r>
              <a:rPr lang="en-US" sz="1600" dirty="0"/>
              <a:t>a share in the mission of Christ</a:t>
            </a:r>
            <a:r>
              <a:rPr lang="en-US" sz="1600" dirty="0" smtClean="0"/>
              <a:t>:</a:t>
            </a:r>
          </a:p>
          <a:p>
            <a:r>
              <a:rPr lang="en-US" sz="1600" dirty="0" smtClean="0"/>
              <a:t>	Priest</a:t>
            </a:r>
            <a:r>
              <a:rPr lang="en-US" sz="1600" dirty="0"/>
              <a:t>: someone who gives God right </a:t>
            </a:r>
            <a:r>
              <a:rPr lang="en-US" sz="1600" dirty="0" smtClean="0"/>
              <a:t>praise (“Orthodox”).  </a:t>
            </a:r>
            <a:r>
              <a:rPr lang="en-US" sz="1600" dirty="0"/>
              <a:t>God is center – everything else falls </a:t>
            </a:r>
            <a:r>
              <a:rPr lang="en-US" sz="1600" dirty="0" smtClean="0"/>
              <a:t>into </a:t>
            </a:r>
            <a:r>
              <a:rPr lang="en-US" sz="1600" dirty="0"/>
              <a:t>proper </a:t>
            </a:r>
            <a:r>
              <a:rPr lang="en-US" sz="1600" dirty="0" smtClean="0"/>
              <a:t>place around and 	under Him</a:t>
            </a:r>
            <a:endParaRPr lang="en-US" sz="1600" dirty="0"/>
          </a:p>
          <a:p>
            <a:r>
              <a:rPr lang="en-US" sz="1600" dirty="0" smtClean="0"/>
              <a:t>	Prophet</a:t>
            </a:r>
            <a:r>
              <a:rPr lang="en-US" sz="1600" dirty="0"/>
              <a:t>: someone who speaks the divine truth. </a:t>
            </a:r>
            <a:r>
              <a:rPr lang="en-US" sz="1600" dirty="0" smtClean="0"/>
              <a:t>We are all </a:t>
            </a:r>
            <a:r>
              <a:rPr lang="en-US" sz="1600" dirty="0"/>
              <a:t>called to </a:t>
            </a:r>
            <a:r>
              <a:rPr lang="en-US" sz="1600" dirty="0" smtClean="0"/>
              <a:t>proclaim our faith in our </a:t>
            </a:r>
            <a:r>
              <a:rPr lang="en-US" sz="1600" dirty="0"/>
              <a:t>families, workplace, friends, etc.  </a:t>
            </a:r>
            <a:r>
              <a:rPr lang="en-US" sz="1600" dirty="0" smtClean="0"/>
              <a:t> </a:t>
            </a:r>
            <a:endParaRPr lang="en-US" sz="1600" dirty="0"/>
          </a:p>
          <a:p>
            <a:r>
              <a:rPr lang="en-US" sz="1600" dirty="0" smtClean="0"/>
              <a:t>	King</a:t>
            </a:r>
            <a:r>
              <a:rPr lang="en-US" sz="1600" dirty="0"/>
              <a:t>: someone sent on mission to build up the kingdom of God.  Universal call to holiness – all sent to be </a:t>
            </a:r>
            <a:r>
              <a:rPr lang="en-US" sz="1600" dirty="0" smtClean="0"/>
              <a:t>great parents, 	business leaders, doctors</a:t>
            </a:r>
            <a:r>
              <a:rPr lang="en-US" sz="1600" dirty="0"/>
              <a:t>, </a:t>
            </a:r>
            <a:r>
              <a:rPr lang="en-US" sz="1600" dirty="0" smtClean="0"/>
              <a:t> </a:t>
            </a:r>
            <a:r>
              <a:rPr lang="en-US" sz="1600" dirty="0"/>
              <a:t>teachers – to </a:t>
            </a:r>
            <a:r>
              <a:rPr lang="en-US" sz="1600" dirty="0" err="1"/>
              <a:t>Christify</a:t>
            </a:r>
            <a:r>
              <a:rPr lang="en-US" sz="1600" dirty="0"/>
              <a:t> the world.  </a:t>
            </a:r>
          </a:p>
          <a:p>
            <a:pPr marL="285750" indent="-285750">
              <a:buFontTx/>
              <a:buChar char="-"/>
            </a:pPr>
            <a:r>
              <a:rPr lang="en-US" sz="1600" dirty="0" smtClean="0"/>
              <a:t>We receive an indelible spiritual mark on our soul – we belong to Christ and are united with our brothers and sisters in the Body of Christ</a:t>
            </a:r>
          </a:p>
          <a:p>
            <a:pPr marL="742950" lvl="1" indent="-285750">
              <a:buFontTx/>
              <a:buChar char="-"/>
            </a:pPr>
            <a:r>
              <a:rPr lang="en-US" sz="1600" dirty="0" smtClean="0"/>
              <a:t>“ It is not you who chose me, but I who chose you and appointed you to go and bear fruit that will remain.”  </a:t>
            </a:r>
            <a:r>
              <a:rPr lang="en-US" sz="1600" dirty="0" err="1" smtClean="0"/>
              <a:t>Jn</a:t>
            </a:r>
            <a:r>
              <a:rPr lang="en-US" sz="1600" dirty="0" smtClean="0"/>
              <a:t> 15:16</a:t>
            </a:r>
            <a:endParaRPr lang="en-US" sz="1600" dirty="0" smtClean="0"/>
          </a:p>
          <a:p>
            <a:pPr lvl="0"/>
            <a:endParaRPr lang="en-US" sz="1600" dirty="0"/>
          </a:p>
          <a:p>
            <a:endParaRPr lang="en-US" sz="1600" dirty="0"/>
          </a:p>
          <a:p>
            <a:endParaRPr lang="en-US" sz="1400" dirty="0" smtClean="0"/>
          </a:p>
          <a:p>
            <a:endParaRPr lang="en-US" sz="1400" dirty="0"/>
          </a:p>
          <a:p>
            <a:endParaRPr lang="en-US" dirty="0"/>
          </a:p>
        </p:txBody>
      </p:sp>
    </p:spTree>
    <p:extLst>
      <p:ext uri="{BB962C8B-B14F-4D97-AF65-F5344CB8AC3E}">
        <p14:creationId xmlns:p14="http://schemas.microsoft.com/office/powerpoint/2010/main" val="1296460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500"/>
                                        <p:tgtEl>
                                          <p:spTgt spid="3">
                                            <p:txEl>
                                              <p:pRg st="7" end="7"/>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Effect transition="in" filter="fade">
                                      <p:cBhvr>
                                        <p:cTn id="23" dur="500"/>
                                        <p:tgtEl>
                                          <p:spTgt spid="3">
                                            <p:txEl>
                                              <p:pRg st="9" end="9"/>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10" end="10"/>
                                            </p:txEl>
                                          </p:spTgt>
                                        </p:tgtEl>
                                        <p:attrNameLst>
                                          <p:attrName>style.visibility</p:attrName>
                                        </p:attrNameLst>
                                      </p:cBhvr>
                                      <p:to>
                                        <p:strVal val="visible"/>
                                      </p:to>
                                    </p:set>
                                    <p:animEffect transition="in" filter="fade">
                                      <p:cBhvr>
                                        <p:cTn id="26" dur="500"/>
                                        <p:tgtEl>
                                          <p:spTgt spid="3">
                                            <p:txEl>
                                              <p:pRg st="10" end="10"/>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animEffect transition="in" filter="fade">
                                      <p:cBhvr>
                                        <p:cTn id="29" dur="500"/>
                                        <p:tgtEl>
                                          <p:spTgt spid="3">
                                            <p:txEl>
                                              <p:pRg st="11" end="11"/>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12" end="12"/>
                                            </p:txEl>
                                          </p:spTgt>
                                        </p:tgtEl>
                                        <p:attrNameLst>
                                          <p:attrName>style.visibility</p:attrName>
                                        </p:attrNameLst>
                                      </p:cBhvr>
                                      <p:to>
                                        <p:strVal val="visible"/>
                                      </p:to>
                                    </p:set>
                                    <p:animEffect transition="in" filter="fade">
                                      <p:cBhvr>
                                        <p:cTn id="32" dur="500"/>
                                        <p:tgtEl>
                                          <p:spTgt spid="3">
                                            <p:txEl>
                                              <p:pRg st="12" end="1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fade">
                                      <p:cBhvr>
                                        <p:cTn id="37" dur="500"/>
                                        <p:tgtEl>
                                          <p:spTgt spid="3">
                                            <p:txEl>
                                              <p:pRg st="13" end="13"/>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4" end="14"/>
                                            </p:txEl>
                                          </p:spTgt>
                                        </p:tgtEl>
                                        <p:attrNameLst>
                                          <p:attrName>style.visibility</p:attrName>
                                        </p:attrNameLst>
                                      </p:cBhvr>
                                      <p:to>
                                        <p:strVal val="visible"/>
                                      </p:to>
                                    </p:set>
                                    <p:animEffect transition="in" filter="fade">
                                      <p:cBhvr>
                                        <p:cTn id="40"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3174"/>
          </a:xfrm>
          <a:ln>
            <a:solidFill>
              <a:srgbClr val="0070C0"/>
            </a:solidFill>
          </a:ln>
        </p:spPr>
        <p:txBody>
          <a:bodyPr/>
          <a:lstStyle/>
          <a:p>
            <a:r>
              <a:rPr lang="en-US" dirty="0" smtClean="0">
                <a:solidFill>
                  <a:srgbClr val="0070C0"/>
                </a:solidFill>
              </a:rPr>
              <a:t>The Rite of Baptism</a:t>
            </a:r>
            <a:endParaRPr lang="en-US" dirty="0">
              <a:solidFill>
                <a:srgbClr val="0070C0"/>
              </a:solidFill>
            </a:endParaRPr>
          </a:p>
        </p:txBody>
      </p:sp>
      <p:sp>
        <p:nvSpPr>
          <p:cNvPr id="4" name="TextBox 3"/>
          <p:cNvSpPr txBox="1"/>
          <p:nvPr/>
        </p:nvSpPr>
        <p:spPr>
          <a:xfrm>
            <a:off x="838200" y="1705970"/>
            <a:ext cx="10175543" cy="5909310"/>
          </a:xfrm>
          <a:prstGeom prst="rect">
            <a:avLst/>
          </a:prstGeom>
          <a:noFill/>
        </p:spPr>
        <p:txBody>
          <a:bodyPr wrap="square" rtlCol="0">
            <a:spAutoFit/>
          </a:bodyPr>
          <a:lstStyle/>
          <a:p>
            <a:r>
              <a:rPr lang="en-US" dirty="0" smtClean="0"/>
              <a:t>Form:  The Trinitarian formula: “I baptize you in the name of the Father and of the Son and of the   	                                       Holy Spirit”</a:t>
            </a:r>
          </a:p>
          <a:p>
            <a:endParaRPr lang="en-US" dirty="0" smtClean="0"/>
          </a:p>
          <a:p>
            <a:r>
              <a:rPr lang="en-US" dirty="0" smtClean="0"/>
              <a:t>Matter: Water</a:t>
            </a:r>
          </a:p>
          <a:p>
            <a:endParaRPr lang="en-US" dirty="0" smtClean="0"/>
          </a:p>
          <a:p>
            <a:r>
              <a:rPr lang="en-US" dirty="0" smtClean="0"/>
              <a:t>Ordinary minister of the Sacrament of Baptism: Priest/minister, or deacon.  However if the person is in immediate danger of death, anyone can baptize using the proper form and matter</a:t>
            </a:r>
          </a:p>
          <a:p>
            <a:endParaRPr lang="en-US" dirty="0"/>
          </a:p>
          <a:p>
            <a:r>
              <a:rPr lang="en-US" dirty="0" smtClean="0"/>
              <a:t>Other Symbols traditionally used in Baptism:</a:t>
            </a:r>
          </a:p>
          <a:p>
            <a:r>
              <a:rPr lang="en-US" dirty="0"/>
              <a:t>	</a:t>
            </a:r>
            <a:r>
              <a:rPr lang="en-US" dirty="0" smtClean="0"/>
              <a:t>White garment:  We have been purified</a:t>
            </a:r>
          </a:p>
          <a:p>
            <a:r>
              <a:rPr lang="en-US" dirty="0"/>
              <a:t>	</a:t>
            </a:r>
            <a:r>
              <a:rPr lang="en-US" dirty="0" smtClean="0"/>
              <a:t>Candle: The light of Christ in us that we are to bring to the world</a:t>
            </a:r>
          </a:p>
          <a:p>
            <a:r>
              <a:rPr lang="en-US" dirty="0"/>
              <a:t>	</a:t>
            </a:r>
            <a:r>
              <a:rPr lang="en-US" dirty="0" smtClean="0"/>
              <a:t>Anointing with Chrism – we are anointed priest, prophet, king</a:t>
            </a:r>
          </a:p>
          <a:p>
            <a:endParaRPr lang="en-US" dirty="0"/>
          </a:p>
          <a:p>
            <a:r>
              <a:rPr lang="en-US" dirty="0" smtClean="0"/>
              <a:t>Godparents: Promise to be present in that person’s life and aid them in their growth in knowledge of the faith and in their relationship to Christ.</a:t>
            </a:r>
            <a:endParaRPr lang="en-US" dirty="0"/>
          </a:p>
          <a:p>
            <a:endParaRPr lang="en-US" dirty="0" smtClean="0"/>
          </a:p>
          <a:p>
            <a:endParaRPr lang="en-US" dirty="0"/>
          </a:p>
          <a:p>
            <a:endParaRPr lang="en-US" dirty="0" smtClean="0"/>
          </a:p>
          <a:p>
            <a:endParaRPr lang="en-US" dirty="0"/>
          </a:p>
          <a:p>
            <a:endParaRPr lang="en-US" dirty="0" smtClean="0"/>
          </a:p>
          <a:p>
            <a:endParaRPr lang="en-US" dirty="0"/>
          </a:p>
        </p:txBody>
      </p:sp>
      <p:pic>
        <p:nvPicPr>
          <p:cNvPr id="5" name="Picture 4"/>
          <p:cNvPicPr>
            <a:picLocks noChangeAspect="1"/>
          </p:cNvPicPr>
          <p:nvPr/>
        </p:nvPicPr>
        <p:blipFill>
          <a:blip r:embed="rId2"/>
          <a:stretch>
            <a:fillRect/>
          </a:stretch>
        </p:blipFill>
        <p:spPr>
          <a:xfrm>
            <a:off x="10652760" y="2443454"/>
            <a:ext cx="1120140" cy="1769453"/>
          </a:xfrm>
          <a:prstGeom prst="rect">
            <a:avLst/>
          </a:prstGeom>
        </p:spPr>
      </p:pic>
    </p:spTree>
    <p:extLst>
      <p:ext uri="{BB962C8B-B14F-4D97-AF65-F5344CB8AC3E}">
        <p14:creationId xmlns:p14="http://schemas.microsoft.com/office/powerpoint/2010/main" val="3217305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fade">
                                      <p:cBhvr>
                                        <p:cTn id="13" dur="500"/>
                                        <p:tgtEl>
                                          <p:spTgt spid="4">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6" end="6"/>
                                            </p:txEl>
                                          </p:spTgt>
                                        </p:tgtEl>
                                        <p:attrNameLst>
                                          <p:attrName>style.visibility</p:attrName>
                                        </p:attrNameLst>
                                      </p:cBhvr>
                                      <p:to>
                                        <p:strVal val="visible"/>
                                      </p:to>
                                    </p:set>
                                    <p:animEffect transition="in" filter="fade">
                                      <p:cBhvr>
                                        <p:cTn id="18" dur="500"/>
                                        <p:tgtEl>
                                          <p:spTgt spid="4">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animEffect transition="in" filter="fade">
                                      <p:cBhvr>
                                        <p:cTn id="21" dur="500"/>
                                        <p:tgtEl>
                                          <p:spTgt spid="4">
                                            <p:txEl>
                                              <p:pRg st="7" end="7"/>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8" end="8"/>
                                            </p:txEl>
                                          </p:spTgt>
                                        </p:tgtEl>
                                        <p:attrNameLst>
                                          <p:attrName>style.visibility</p:attrName>
                                        </p:attrNameLst>
                                      </p:cBhvr>
                                      <p:to>
                                        <p:strVal val="visible"/>
                                      </p:to>
                                    </p:set>
                                    <p:animEffect transition="in" filter="fade">
                                      <p:cBhvr>
                                        <p:cTn id="24" dur="500"/>
                                        <p:tgtEl>
                                          <p:spTgt spid="4">
                                            <p:txEl>
                                              <p:pRg st="8" end="8"/>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Effect transition="in" filter="fade">
                                      <p:cBhvr>
                                        <p:cTn id="27" dur="500"/>
                                        <p:tgtEl>
                                          <p:spTgt spid="4">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11" end="11"/>
                                            </p:txEl>
                                          </p:spTgt>
                                        </p:tgtEl>
                                        <p:attrNameLst>
                                          <p:attrName>style.visibility</p:attrName>
                                        </p:attrNameLst>
                                      </p:cBhvr>
                                      <p:to>
                                        <p:strVal val="visible"/>
                                      </p:to>
                                    </p:set>
                                    <p:animEffect transition="in" filter="fade">
                                      <p:cBhvr>
                                        <p:cTn id="3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2"/>
          <p:cNvSpPr/>
          <p:nvPr/>
        </p:nvSpPr>
        <p:spPr>
          <a:xfrm>
            <a:off x="3048000" y="2413338"/>
            <a:ext cx="6096000" cy="2031325"/>
          </a:xfrm>
          <a:prstGeom prst="rect">
            <a:avLst/>
          </a:prstGeom>
        </p:spPr>
        <p:txBody>
          <a:bodyPr>
            <a:spAutoFit/>
          </a:bodyPr>
          <a:lstStyle/>
          <a:p>
            <a:r>
              <a:rPr lang="en-US" dirty="0" smtClean="0"/>
              <a:t>Tempted, man let his </a:t>
            </a:r>
            <a:r>
              <a:rPr lang="en-US" dirty="0" err="1" smtClean="0"/>
              <a:t>his</a:t>
            </a:r>
            <a:r>
              <a:rPr lang="en-US" dirty="0" smtClean="0"/>
              <a:t> trust in his Creator die, and, abusing his freedom, disobeyed God’s command.  In that sin, man preferred himself to God… he chose himself over and against God…Seduced by the devil, he wanted to “be like God,” but “without God, before God, and not in accordance with God.” CCC 397-398</a:t>
            </a:r>
          </a:p>
          <a:p>
            <a:r>
              <a:rPr lang="en-US" dirty="0" smtClean="0"/>
              <a:t>	</a:t>
            </a:r>
            <a:endParaRPr lang="en-US" dirty="0"/>
          </a:p>
        </p:txBody>
      </p:sp>
    </p:spTree>
    <p:extLst>
      <p:ext uri="{BB962C8B-B14F-4D97-AF65-F5344CB8AC3E}">
        <p14:creationId xmlns:p14="http://schemas.microsoft.com/office/powerpoint/2010/main" val="8832000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688</TotalTime>
  <Words>580</Words>
  <Application>Microsoft Office PowerPoint</Application>
  <PresentationFormat>Widescreen</PresentationFormat>
  <Paragraphs>109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Felix Titling</vt:lpstr>
      <vt:lpstr>Office Theme</vt:lpstr>
      <vt:lpstr>St Francis de Sales – Feast day Jan 24</vt:lpstr>
      <vt:lpstr>St. Angela Merici – Feast Day Jan 27</vt:lpstr>
      <vt:lpstr>The Sacramental Economy</vt:lpstr>
      <vt:lpstr>The Sacramental Economy:</vt:lpstr>
      <vt:lpstr>The Sacramental Economy</vt:lpstr>
      <vt:lpstr>Sacraments</vt:lpstr>
      <vt:lpstr>Baptism</vt:lpstr>
      <vt:lpstr>The Rite of Baptism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Holmes</dc:creator>
  <cp:lastModifiedBy>Christine Holmes</cp:lastModifiedBy>
  <cp:revision>43</cp:revision>
  <dcterms:created xsi:type="dcterms:W3CDTF">2022-01-24T21:25:52Z</dcterms:created>
  <dcterms:modified xsi:type="dcterms:W3CDTF">2022-01-27T21:35:36Z</dcterms:modified>
</cp:coreProperties>
</file>