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13"/>
  </p:notesMasterIdLst>
  <p:handoutMasterIdLst>
    <p:handoutMasterId r:id="rId14"/>
  </p:handoutMasterIdLst>
  <p:sldIdLst>
    <p:sldId id="279" r:id="rId5"/>
    <p:sldId id="287" r:id="rId6"/>
    <p:sldId id="293" r:id="rId7"/>
    <p:sldId id="305" r:id="rId8"/>
    <p:sldId id="283" r:id="rId9"/>
    <p:sldId id="307" r:id="rId10"/>
    <p:sldId id="306" r:id="rId11"/>
    <p:sldId id="299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672" y="1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80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9/20/23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9/20/23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21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2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3812" y="1447800"/>
            <a:ext cx="8823360" cy="18288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RCIA:</a:t>
            </a: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Sacred Scripture &amp; Tradition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2679" y="3352800"/>
            <a:ext cx="9751060" cy="584200"/>
          </a:xfrm>
        </p:spPr>
        <p:txBody>
          <a:bodyPr>
            <a:noAutofit/>
          </a:bodyPr>
          <a:lstStyle/>
          <a:p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52400"/>
            <a:ext cx="12188825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OPENING PRAYER</a:t>
            </a:r>
            <a:br>
              <a:rPr lang="en-US" sz="4800" i="1" dirty="0">
                <a:latin typeface="Century Gothic" panose="020B0502020202020204" pitchFamily="34" charset="0"/>
              </a:rPr>
            </a:b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066800"/>
            <a:ext cx="11582400" cy="54102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800" u="sng" dirty="0"/>
              <a:t>COME HOLY SPIRIT</a:t>
            </a:r>
          </a:p>
          <a:p>
            <a:pPr marL="0" indent="0" algn="ctr" fontAlgn="base">
              <a:buNone/>
            </a:pPr>
            <a:r>
              <a:rPr lang="en-US" sz="2800" dirty="0"/>
              <a:t>Come Holy Spirit, fill the hearts of your faithful</a:t>
            </a:r>
          </a:p>
          <a:p>
            <a:pPr marL="0" indent="0" algn="ctr" fontAlgn="base">
              <a:buNone/>
            </a:pPr>
            <a:r>
              <a:rPr lang="en-US" sz="2800" dirty="0"/>
              <a:t>and kindle in them the fire of your love.</a:t>
            </a:r>
          </a:p>
          <a:p>
            <a:pPr marL="0" indent="0" algn="ctr" fontAlgn="base">
              <a:buNone/>
            </a:pPr>
            <a:r>
              <a:rPr lang="en-US" sz="2800" dirty="0"/>
              <a:t>Send forth your Spirit and they shall be created.</a:t>
            </a:r>
          </a:p>
          <a:p>
            <a:pPr marL="0" indent="0" algn="ctr" fontAlgn="base">
              <a:buNone/>
            </a:pPr>
            <a:r>
              <a:rPr lang="en-US" sz="2800" dirty="0"/>
              <a:t>And You shall renew the face of the earth.</a:t>
            </a:r>
            <a:br>
              <a:rPr lang="en-US" sz="2800" dirty="0"/>
            </a:br>
            <a:r>
              <a:rPr lang="en-US" sz="2800" dirty="0"/>
              <a:t>O, God, who by the light of the Holy Spirit,</a:t>
            </a:r>
          </a:p>
          <a:p>
            <a:pPr marL="0" indent="0" algn="ctr" fontAlgn="base">
              <a:buNone/>
            </a:pPr>
            <a:r>
              <a:rPr lang="en-US" sz="2800" dirty="0"/>
              <a:t>did instruct the hearts of the faithful,</a:t>
            </a:r>
          </a:p>
          <a:p>
            <a:pPr marL="0" indent="0" algn="ctr" fontAlgn="base">
              <a:buNone/>
            </a:pPr>
            <a:r>
              <a:rPr lang="en-US" sz="2800" dirty="0"/>
              <a:t>grant that by the same Holy Spirit</a:t>
            </a:r>
          </a:p>
          <a:p>
            <a:pPr marL="0" indent="0" algn="ctr" fontAlgn="base">
              <a:buNone/>
            </a:pPr>
            <a:r>
              <a:rPr lang="en-US" sz="2800" dirty="0"/>
              <a:t>we may be truly wise and ever enjoy His consolations,</a:t>
            </a:r>
          </a:p>
          <a:p>
            <a:pPr marL="0" indent="0" algn="ctr" fontAlgn="base">
              <a:buNone/>
            </a:pPr>
            <a:r>
              <a:rPr lang="en-US" sz="2800" dirty="0"/>
              <a:t>Through Christ Our Lord, Amen.</a:t>
            </a:r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37213" y="304800"/>
            <a:ext cx="6551612" cy="58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ST. NICODEMUS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65812" y="1219201"/>
            <a:ext cx="6007870" cy="4914900"/>
          </a:xfrm>
        </p:spPr>
        <p:txBody>
          <a:bodyPr>
            <a:noAutofit/>
          </a:bodyPr>
          <a:lstStyle/>
          <a:p>
            <a:r>
              <a:rPr lang="en-US" sz="2000" dirty="0"/>
              <a:t>Nicodemus was a Pharisee and an important first-century Jew.</a:t>
            </a:r>
          </a:p>
          <a:p>
            <a:r>
              <a:rPr lang="en-US" sz="2000" dirty="0"/>
              <a:t>Pharisee = a member of an ancient Jewish sect, distinguished by strict observance of the traditional and written law, and commonly held to have pretensions to superior sanctity. (can imply a self-righteous person; a hypocrite)</a:t>
            </a:r>
          </a:p>
          <a:p>
            <a:r>
              <a:rPr lang="en-US" sz="2000" dirty="0"/>
              <a:t>We know from John’s Gospel that Nicodemus went to Jesus at night—secretly—to better understand his teachings about the kingdom. (The first RCIA!)</a:t>
            </a:r>
          </a:p>
          <a:p>
            <a:r>
              <a:rPr lang="en-US" sz="2000" dirty="0"/>
              <a:t>Later, he spoke up for Jesus at the time of his arrest and assisted in Jesus’ burial.</a:t>
            </a:r>
          </a:p>
          <a:p>
            <a:r>
              <a:rPr lang="en-US" sz="2000" dirty="0"/>
              <a:t>Feast Day is August 31</a:t>
            </a:r>
          </a:p>
        </p:txBody>
      </p:sp>
      <p:pic>
        <p:nvPicPr>
          <p:cNvPr id="2" name="Picture 2" descr="744.) John 3 | DWELLING in the 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37212" cy="687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52400"/>
            <a:ext cx="11599021" cy="10668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b="1" dirty="0"/>
              <a:t>BIBLES &amp; CATECHISMS</a:t>
            </a:r>
            <a:endParaRPr lang="en-US" sz="2400" dirty="0"/>
          </a:p>
        </p:txBody>
      </p:sp>
      <p:pic>
        <p:nvPicPr>
          <p:cNvPr id="2050" name="Picture 2" descr="Amazon.com: The Catholic Study Bible: 9780190267230: Senior, Donald,  Collins, John, Getty, Mary Ann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524001"/>
            <a:ext cx="34972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techism of the Catholic Church | USC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524001"/>
            <a:ext cx="334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412" y="55685"/>
            <a:ext cx="8915400" cy="65532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… who wills everyone to be saved and to come to knowledge of the truth … (1 Tim 2:4)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In the beginning was the WORD, and the Word was with God, and the Word was God. … And the Word became flesh and made his dwelling among us, and we saw his glory, the glory as of the Father’s only Son, full of grace and truth. (John 1:1-14)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… indeed, the WORD of God is living and effective, sharper than any two-edged sword, penetrating even between soul and spirit, joints and marrow, and able to discern reflections and thoughts of the heart. (Heb 4:11-12)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… Know this first of all, that there is no prophecy of scripture that is a matter of personal interpretation, for no prophecy ever came through human will; but rather human beings moved by the holy Spirit spoke under the influence of God. (2 Pt 1:19-21)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12" y="228599"/>
            <a:ext cx="2819400" cy="6380285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SACRED SCRIPTURE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 gift of God (1 Tm 2:4)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The Good News of salvation (</a:t>
            </a:r>
            <a:r>
              <a:rPr lang="en-US" sz="2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Jn</a:t>
            </a: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1:1-14)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The authentic Word of God (</a:t>
            </a:r>
            <a:r>
              <a:rPr lang="en-US" sz="2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Heb</a:t>
            </a: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4:11-12)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Interpretation of Scripture (2 Pt 1:19-21)</a:t>
            </a:r>
          </a:p>
        </p:txBody>
      </p:sp>
    </p:spTree>
    <p:extLst>
      <p:ext uri="{BB962C8B-B14F-4D97-AF65-F5344CB8AC3E}">
        <p14:creationId xmlns:p14="http://schemas.microsoft.com/office/powerpoint/2010/main" val="26113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612" y="180513"/>
            <a:ext cx="8839200" cy="6553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000" b="1" dirty="0"/>
              <a:t>Sacred Scripture </a:t>
            </a:r>
            <a:r>
              <a:rPr lang="en-US" sz="3000" dirty="0"/>
              <a:t>– the written portion of the Tradition, uniquely inspired by the Holy Spirit</a:t>
            </a:r>
          </a:p>
          <a:p>
            <a:pPr lvl="0"/>
            <a:r>
              <a:rPr lang="en-US" sz="3000" b="1" dirty="0"/>
              <a:t>Sacred Tradition </a:t>
            </a:r>
            <a:r>
              <a:rPr lang="en-US" sz="3000" dirty="0"/>
              <a:t>– the inerrant teaching and interpretation of the Church, guarded by the Holy Spirit; handed on by the Apostles, eminently preserved in the Scriptures, remembered by the Church, and interpreted authoritatively by the Church's magisterial gift</a:t>
            </a:r>
          </a:p>
          <a:p>
            <a:pPr lvl="0"/>
            <a:r>
              <a:rPr lang="en-US" sz="3000" b="1" dirty="0"/>
              <a:t>Deposit of Faith </a:t>
            </a:r>
            <a:r>
              <a:rPr lang="en-US" sz="3000" dirty="0"/>
              <a:t>- the truth of God's Revelation as expressed in </a:t>
            </a:r>
            <a:r>
              <a:rPr lang="en-US" sz="3000" b="1" i="1" dirty="0"/>
              <a:t>Sacred Scripture</a:t>
            </a:r>
            <a:r>
              <a:rPr lang="en-US" sz="3000" dirty="0"/>
              <a:t>, which is the inspired and written Word of God, and </a:t>
            </a:r>
            <a:r>
              <a:rPr lang="en-US" sz="3000" b="1" i="1" dirty="0"/>
              <a:t>Sacred Tradition</a:t>
            </a:r>
            <a:r>
              <a:rPr lang="en-US" sz="3000" dirty="0"/>
              <a:t>, which is the Word of God as taught and transmitted through the teaching authority of the Church</a:t>
            </a:r>
          </a:p>
          <a:p>
            <a:pPr marL="0" lvl="0" indent="0">
              <a:buNone/>
            </a:pPr>
            <a:endParaRPr lang="en-US" sz="3000" dirty="0"/>
          </a:p>
          <a:p>
            <a:pPr lvl="0"/>
            <a:r>
              <a:rPr lang="en-US" sz="3000" dirty="0"/>
              <a:t>He redeemed us</a:t>
            </a:r>
          </a:p>
          <a:p>
            <a:pPr lvl="0"/>
            <a:r>
              <a:rPr lang="en-US" sz="3000" dirty="0"/>
              <a:t>He established his Church</a:t>
            </a:r>
          </a:p>
          <a:p>
            <a:pPr lvl="0"/>
            <a:r>
              <a:rPr lang="en-US" sz="3000" dirty="0"/>
              <a:t>He gave his Apostles his teaching authority</a:t>
            </a:r>
          </a:p>
          <a:p>
            <a:pPr lvl="0"/>
            <a:r>
              <a:rPr lang="en-US" sz="3000" dirty="0"/>
              <a:t>The Great Commission (Mt 28:16-20)</a:t>
            </a:r>
          </a:p>
          <a:p>
            <a:pPr marL="0" lvl="0" indent="0">
              <a:buNone/>
            </a:pPr>
            <a:endParaRPr lang="en-US" sz="3000" dirty="0"/>
          </a:p>
          <a:p>
            <a:pPr lvl="0"/>
            <a:r>
              <a:rPr lang="en-US" sz="3000" b="1" dirty="0"/>
              <a:t>Tradition</a:t>
            </a:r>
            <a:r>
              <a:rPr lang="en-US" sz="3000" dirty="0"/>
              <a:t> – the fullness of revelation, both orally and in writing</a:t>
            </a:r>
          </a:p>
          <a:p>
            <a:pPr lvl="0"/>
            <a:r>
              <a:rPr lang="en-US" sz="3000" b="1" dirty="0"/>
              <a:t>Magisterium</a:t>
            </a:r>
            <a:r>
              <a:rPr lang="en-US" sz="3000" dirty="0"/>
              <a:t> – The Teaching Office of the Church, authentically interprets the Word of God as the servant of God’s Revelation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4" y="180513"/>
            <a:ext cx="2819400" cy="65532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SACRED TRADITION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God the Father reveals to use who he is and what his plan 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Jesus Christ made the Father’s plan effective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The Holy Spirit guides and guards the Church’s teaching in every age</a:t>
            </a:r>
          </a:p>
        </p:txBody>
      </p:sp>
    </p:spTree>
    <p:extLst>
      <p:ext uri="{BB962C8B-B14F-4D97-AF65-F5344CB8AC3E}">
        <p14:creationId xmlns:p14="http://schemas.microsoft.com/office/powerpoint/2010/main" val="9646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90" y="242656"/>
            <a:ext cx="9090421" cy="3962400"/>
          </a:xfrm>
        </p:spPr>
        <p:txBody>
          <a:bodyPr>
            <a:normAutofit/>
          </a:bodyPr>
          <a:lstStyle/>
          <a:p>
            <a:pPr lvl="0"/>
            <a:r>
              <a:rPr lang="en-US" sz="2400" b="1" i="1" dirty="0"/>
              <a:t>Sola Scriptura</a:t>
            </a:r>
          </a:p>
          <a:p>
            <a:pPr lvl="1"/>
            <a:r>
              <a:rPr lang="en-US" sz="2400" dirty="0"/>
              <a:t>Unbiblical, Unhistorical, Unworkable</a:t>
            </a:r>
          </a:p>
          <a:p>
            <a:pPr lvl="1"/>
            <a:r>
              <a:rPr lang="en-US" sz="2400" dirty="0"/>
              <a:t>Splinters– Different Denominations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What are some examples from this life that demonstrate that the Bible alone is not enough?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Revelation</a:t>
            </a:r>
            <a:r>
              <a:rPr lang="en-US" sz="2400" dirty="0"/>
              <a:t> = “Unveiling” of something</a:t>
            </a:r>
          </a:p>
        </p:txBody>
      </p:sp>
      <p:pic>
        <p:nvPicPr>
          <p:cNvPr id="4098" name="Picture 2" descr="Divine Revelation - David McCracken Mini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4409088"/>
            <a:ext cx="5938837" cy="20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ree Legged Stool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"/>
          <a:stretch/>
        </p:blipFill>
        <p:spPr bwMode="auto">
          <a:xfrm>
            <a:off x="9447212" y="3733800"/>
            <a:ext cx="2438400" cy="27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47212" y="13716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Church’s Authority Comes From …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1 - Sacred Scripture</a:t>
            </a:r>
          </a:p>
          <a:p>
            <a:pPr algn="ctr"/>
            <a:r>
              <a:rPr lang="en-US" dirty="0"/>
              <a:t>2 - Sacred Tradition</a:t>
            </a:r>
          </a:p>
          <a:p>
            <a:pPr algn="ctr"/>
            <a:r>
              <a:rPr lang="en-US" dirty="0"/>
              <a:t>3 - The Magisterium</a:t>
            </a:r>
          </a:p>
        </p:txBody>
      </p:sp>
    </p:spTree>
    <p:extLst>
      <p:ext uri="{BB962C8B-B14F-4D97-AF65-F5344CB8AC3E}">
        <p14:creationId xmlns:p14="http://schemas.microsoft.com/office/powerpoint/2010/main" val="37013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304800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CLOSING PRAYER</a:t>
            </a:r>
            <a:b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200" i="1" u="sng" dirty="0">
                <a:latin typeface="Century Gothic" panose="020B0502020202020204" pitchFamily="34" charset="0"/>
              </a:rPr>
              <a:t>Adapted from Psalm 119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5112" y="1676400"/>
            <a:ext cx="11658600" cy="49530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000" dirty="0">
                <a:latin typeface="Century Gothic" panose="020B0502020202020204" pitchFamily="34" charset="0"/>
              </a:rPr>
              <a:t>LORD, we ask you to reveal who you are to us a little more each day, so that we can continue to grow in our relationship with you by knowing more about you.</a:t>
            </a:r>
          </a:p>
          <a:p>
            <a:pPr marL="0" indent="0" algn="ctr" fontAlgn="base">
              <a:buNone/>
            </a:pPr>
            <a:r>
              <a:rPr lang="en-US" sz="3000" dirty="0">
                <a:latin typeface="Century Gothic" panose="020B0502020202020204" pitchFamily="34" charset="0"/>
              </a:rPr>
              <a:t>We ask that as we know more about you, we would be courageous in living out the Truth of the Gospel.</a:t>
            </a:r>
          </a:p>
          <a:p>
            <a:pPr marL="0" indent="0" algn="ctr" fontAlgn="base">
              <a:buNone/>
            </a:pPr>
            <a:r>
              <a:rPr lang="en-US" sz="3000" dirty="0">
                <a:latin typeface="Century Gothic" panose="020B0502020202020204" pitchFamily="34" charset="0"/>
              </a:rPr>
              <a:t>Teach us, O LORD, the way of thy statutes.</a:t>
            </a:r>
          </a:p>
          <a:p>
            <a:pPr marL="0" indent="0" algn="ctr" fontAlgn="base">
              <a:buNone/>
            </a:pPr>
            <a:r>
              <a:rPr lang="en-US" sz="3000" dirty="0">
                <a:latin typeface="Century Gothic" panose="020B0502020202020204" pitchFamily="34" charset="0"/>
              </a:rPr>
              <a:t>Lead us in the path of thy commandments.</a:t>
            </a:r>
          </a:p>
          <a:p>
            <a:pPr marL="0" indent="0" algn="ctr" fontAlgn="base">
              <a:buNone/>
            </a:pPr>
            <a:r>
              <a:rPr lang="en-US" sz="3000" dirty="0">
                <a:latin typeface="Century Gothic" panose="020B0502020202020204" pitchFamily="34" charset="0"/>
              </a:rPr>
              <a:t>Thy word is a lamp to my feet and a light to my path.</a:t>
            </a:r>
          </a:p>
          <a:p>
            <a:pPr marL="0" indent="0" algn="ctr" fontAlgn="base">
              <a:buNone/>
            </a:pPr>
            <a:r>
              <a:rPr lang="en-US" sz="3000" dirty="0">
                <a:latin typeface="Century Gothic" panose="020B05020202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8887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3F6784F7853749B68081A418ECDC05" ma:contentTypeVersion="14" ma:contentTypeDescription="Create a new document." ma:contentTypeScope="" ma:versionID="c68177c2e5f1fd0215f0dd3e2f056c6a">
  <xsd:schema xmlns:xsd="http://www.w3.org/2001/XMLSchema" xmlns:xs="http://www.w3.org/2001/XMLSchema" xmlns:p="http://schemas.microsoft.com/office/2006/metadata/properties" xmlns:ns3="dd14e8fb-aa57-4106-ae95-8a8f782e8de8" xmlns:ns4="92b1a98f-8395-42e4-8e48-77200968c936" targetNamespace="http://schemas.microsoft.com/office/2006/metadata/properties" ma:root="true" ma:fieldsID="949e5bf724930a47ded24eba7503aa36" ns3:_="" ns4:_="">
    <xsd:import namespace="dd14e8fb-aa57-4106-ae95-8a8f782e8de8"/>
    <xsd:import namespace="92b1a98f-8395-42e4-8e48-77200968c9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e8fb-aa57-4106-ae95-8a8f782e8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1a98f-8395-42e4-8e48-77200968c93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2A7F66-4B53-41FB-95BF-00F40B94F0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A1966-7CDC-4BFB-AFC6-34DBEA43E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e8fb-aa57-4106-ae95-8a8f782e8de8"/>
    <ds:schemaRef ds:uri="92b1a98f-8395-42e4-8e48-77200968c9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CB45B0-44E6-4A7F-925B-9F0E459F0FC2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dd14e8fb-aa57-4106-ae95-8a8f782e8de8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92b1a98f-8395-42e4-8e48-77200968c93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830</TotalTime>
  <Words>776</Words>
  <Application>Microsoft Macintosh PowerPoint</Application>
  <PresentationFormat>Custom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Century Gothic</vt:lpstr>
      <vt:lpstr>Wingdings 3</vt:lpstr>
      <vt:lpstr>Ion</vt:lpstr>
      <vt:lpstr>RCIA: Sacred Scripture &amp; Tradition</vt:lpstr>
      <vt:lpstr>OPENING PRAYER </vt:lpstr>
      <vt:lpstr>ST. NICODEMUS</vt:lpstr>
      <vt:lpstr>PowerPoint Presentation</vt:lpstr>
      <vt:lpstr>PowerPoint Presentation</vt:lpstr>
      <vt:lpstr>PowerPoint Presentation</vt:lpstr>
      <vt:lpstr>PowerPoint Presentation</vt:lpstr>
      <vt:lpstr>CLOSING PRAYER Adapted from Psalm 119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RCIA  Inquiry SessioN</dc:title>
  <dc:creator>Lindsay Sartorio</dc:creator>
  <cp:lastModifiedBy>Lindsay Sartorio</cp:lastModifiedBy>
  <cp:revision>36</cp:revision>
  <dcterms:created xsi:type="dcterms:W3CDTF">2021-09-21T15:29:19Z</dcterms:created>
  <dcterms:modified xsi:type="dcterms:W3CDTF">2023-09-20T16:22:39Z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0x0101001F3F6784F7853749B68081A418ECDC05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