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30"/>
  </p:notesMasterIdLst>
  <p:sldIdLst>
    <p:sldId id="256" r:id="rId2"/>
    <p:sldId id="283" r:id="rId3"/>
    <p:sldId id="258" r:id="rId4"/>
    <p:sldId id="260" r:id="rId5"/>
    <p:sldId id="273" r:id="rId6"/>
    <p:sldId id="274" r:id="rId7"/>
    <p:sldId id="264" r:id="rId8"/>
    <p:sldId id="275" r:id="rId9"/>
    <p:sldId id="295" r:id="rId10"/>
    <p:sldId id="294" r:id="rId11"/>
    <p:sldId id="277" r:id="rId12"/>
    <p:sldId id="296" r:id="rId13"/>
    <p:sldId id="297" r:id="rId14"/>
    <p:sldId id="265" r:id="rId15"/>
    <p:sldId id="285" r:id="rId16"/>
    <p:sldId id="286" r:id="rId17"/>
    <p:sldId id="287" r:id="rId18"/>
    <p:sldId id="288" r:id="rId19"/>
    <p:sldId id="290" r:id="rId20"/>
    <p:sldId id="289" r:id="rId21"/>
    <p:sldId id="269" r:id="rId22"/>
    <p:sldId id="263" r:id="rId23"/>
    <p:sldId id="267" r:id="rId24"/>
    <p:sldId id="279" r:id="rId25"/>
    <p:sldId id="272" r:id="rId26"/>
    <p:sldId id="281" r:id="rId27"/>
    <p:sldId id="282"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678C4-9FEA-4EA9-AE1C-0A2C7E9ACBA3}" v="12" dt="2024-01-27T22:36:56.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542" autoAdjust="0"/>
  </p:normalViewPr>
  <p:slideViewPr>
    <p:cSldViewPr snapToGrid="0" snapToObjects="1">
      <p:cViewPr varScale="1">
        <p:scale>
          <a:sx n="82" d="100"/>
          <a:sy n="82" d="100"/>
        </p:scale>
        <p:origin x="720" y="77"/>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y Holmes" userId="9ad2527cf4552999" providerId="LiveId" clId="{AD1678C4-9FEA-4EA9-AE1C-0A2C7E9ACBA3}"/>
    <pc:docChg chg="undo custSel addSld delSld modSld sldOrd">
      <pc:chgData name="Christy Holmes" userId="9ad2527cf4552999" providerId="LiveId" clId="{AD1678C4-9FEA-4EA9-AE1C-0A2C7E9ACBA3}" dt="2024-01-28T23:53:45.581" v="846" actId="47"/>
      <pc:docMkLst>
        <pc:docMk/>
      </pc:docMkLst>
      <pc:sldChg chg="del">
        <pc:chgData name="Christy Holmes" userId="9ad2527cf4552999" providerId="LiveId" clId="{AD1678C4-9FEA-4EA9-AE1C-0A2C7E9ACBA3}" dt="2024-01-28T23:53:45.581" v="846" actId="47"/>
        <pc:sldMkLst>
          <pc:docMk/>
          <pc:sldMk cId="1715282508" sldId="257"/>
        </pc:sldMkLst>
      </pc:sldChg>
      <pc:sldChg chg="ord">
        <pc:chgData name="Christy Holmes" userId="9ad2527cf4552999" providerId="LiveId" clId="{AD1678C4-9FEA-4EA9-AE1C-0A2C7E9ACBA3}" dt="2024-01-27T22:24:01.432" v="13"/>
        <pc:sldMkLst>
          <pc:docMk/>
          <pc:sldMk cId="1836361629" sldId="265"/>
        </pc:sldMkLst>
      </pc:sldChg>
      <pc:sldChg chg="modSp mod">
        <pc:chgData name="Christy Holmes" userId="9ad2527cf4552999" providerId="LiveId" clId="{AD1678C4-9FEA-4EA9-AE1C-0A2C7E9ACBA3}" dt="2024-01-28T23:51:31.455" v="845" actId="20577"/>
        <pc:sldMkLst>
          <pc:docMk/>
          <pc:sldMk cId="1058373196" sldId="269"/>
        </pc:sldMkLst>
        <pc:spChg chg="mod">
          <ac:chgData name="Christy Holmes" userId="9ad2527cf4552999" providerId="LiveId" clId="{AD1678C4-9FEA-4EA9-AE1C-0A2C7E9ACBA3}" dt="2024-01-28T23:51:31.455" v="845" actId="20577"/>
          <ac:spMkLst>
            <pc:docMk/>
            <pc:sldMk cId="1058373196" sldId="269"/>
            <ac:spMk id="6" creationId="{29809926-EFD7-FE18-C4E2-83881B297DB0}"/>
          </ac:spMkLst>
        </pc:spChg>
      </pc:sldChg>
      <pc:sldChg chg="modAnim">
        <pc:chgData name="Christy Holmes" userId="9ad2527cf4552999" providerId="LiveId" clId="{AD1678C4-9FEA-4EA9-AE1C-0A2C7E9ACBA3}" dt="2024-01-27T22:20:07.017" v="4"/>
        <pc:sldMkLst>
          <pc:docMk/>
          <pc:sldMk cId="796246682" sldId="275"/>
        </pc:sldMkLst>
      </pc:sldChg>
      <pc:sldChg chg="modSp mod">
        <pc:chgData name="Christy Holmes" userId="9ad2527cf4552999" providerId="LiveId" clId="{AD1678C4-9FEA-4EA9-AE1C-0A2C7E9ACBA3}" dt="2024-01-27T22:30:44.873" v="30" actId="20577"/>
        <pc:sldMkLst>
          <pc:docMk/>
          <pc:sldMk cId="3188601299" sldId="287"/>
        </pc:sldMkLst>
        <pc:spChg chg="mod">
          <ac:chgData name="Christy Holmes" userId="9ad2527cf4552999" providerId="LiveId" clId="{AD1678C4-9FEA-4EA9-AE1C-0A2C7E9ACBA3}" dt="2024-01-27T22:30:44.873" v="30" actId="20577"/>
          <ac:spMkLst>
            <pc:docMk/>
            <pc:sldMk cId="3188601299" sldId="287"/>
            <ac:spMk id="3" creationId="{00383375-B642-6C3F-451F-681C3D64A6EC}"/>
          </ac:spMkLst>
        </pc:spChg>
      </pc:sldChg>
      <pc:sldChg chg="modSp mod modAnim">
        <pc:chgData name="Christy Holmes" userId="9ad2527cf4552999" providerId="LiveId" clId="{AD1678C4-9FEA-4EA9-AE1C-0A2C7E9ACBA3}" dt="2024-01-27T22:36:56.957" v="176"/>
        <pc:sldMkLst>
          <pc:docMk/>
          <pc:sldMk cId="4054736475" sldId="288"/>
        </pc:sldMkLst>
        <pc:spChg chg="mod">
          <ac:chgData name="Christy Holmes" userId="9ad2527cf4552999" providerId="LiveId" clId="{AD1678C4-9FEA-4EA9-AE1C-0A2C7E9ACBA3}" dt="2024-01-27T22:35:06.603" v="171" actId="20577"/>
          <ac:spMkLst>
            <pc:docMk/>
            <pc:sldMk cId="4054736475" sldId="288"/>
            <ac:spMk id="3" creationId="{71392A2A-9B17-C842-ACE4-264FAD030B3D}"/>
          </ac:spMkLst>
        </pc:spChg>
        <pc:picChg chg="mod">
          <ac:chgData name="Christy Holmes" userId="9ad2527cf4552999" providerId="LiveId" clId="{AD1678C4-9FEA-4EA9-AE1C-0A2C7E9ACBA3}" dt="2024-01-27T22:34:08.710" v="64" actId="14100"/>
          <ac:picMkLst>
            <pc:docMk/>
            <pc:sldMk cId="4054736475" sldId="288"/>
            <ac:picMk id="4" creationId="{9CF8667D-C3EA-1D1D-AF16-145EF29979EA}"/>
          </ac:picMkLst>
        </pc:picChg>
      </pc:sldChg>
      <pc:sldChg chg="modSp mod">
        <pc:chgData name="Christy Holmes" userId="9ad2527cf4552999" providerId="LiveId" clId="{AD1678C4-9FEA-4EA9-AE1C-0A2C7E9ACBA3}" dt="2024-01-27T22:39:59.537" v="207" actId="14100"/>
        <pc:sldMkLst>
          <pc:docMk/>
          <pc:sldMk cId="17567295" sldId="289"/>
        </pc:sldMkLst>
        <pc:spChg chg="mod">
          <ac:chgData name="Christy Holmes" userId="9ad2527cf4552999" providerId="LiveId" clId="{AD1678C4-9FEA-4EA9-AE1C-0A2C7E9ACBA3}" dt="2024-01-27T22:39:59.537" v="207" actId="14100"/>
          <ac:spMkLst>
            <pc:docMk/>
            <pc:sldMk cId="17567295" sldId="289"/>
            <ac:spMk id="3" creationId="{BF380841-B74C-11FD-F530-88831FAC5749}"/>
          </ac:spMkLst>
        </pc:spChg>
      </pc:sldChg>
      <pc:sldChg chg="modSp mod">
        <pc:chgData name="Christy Holmes" userId="9ad2527cf4552999" providerId="LiveId" clId="{AD1678C4-9FEA-4EA9-AE1C-0A2C7E9ACBA3}" dt="2024-01-27T22:38:41.266" v="192" actId="113"/>
        <pc:sldMkLst>
          <pc:docMk/>
          <pc:sldMk cId="4215131226" sldId="290"/>
        </pc:sldMkLst>
        <pc:spChg chg="mod">
          <ac:chgData name="Christy Holmes" userId="9ad2527cf4552999" providerId="LiveId" clId="{AD1678C4-9FEA-4EA9-AE1C-0A2C7E9ACBA3}" dt="2024-01-27T22:38:41.266" v="192" actId="113"/>
          <ac:spMkLst>
            <pc:docMk/>
            <pc:sldMk cId="4215131226" sldId="290"/>
            <ac:spMk id="3" creationId="{0E3F8681-5AD7-DEBE-813C-50AC763870D3}"/>
          </ac:spMkLst>
        </pc:spChg>
      </pc:sldChg>
      <pc:sldChg chg="del">
        <pc:chgData name="Christy Holmes" userId="9ad2527cf4552999" providerId="LiveId" clId="{AD1678C4-9FEA-4EA9-AE1C-0A2C7E9ACBA3}" dt="2024-01-28T23:37:52.068" v="208" actId="47"/>
        <pc:sldMkLst>
          <pc:docMk/>
          <pc:sldMk cId="615385049" sldId="291"/>
        </pc:sldMkLst>
      </pc:sldChg>
      <pc:sldChg chg="del">
        <pc:chgData name="Christy Holmes" userId="9ad2527cf4552999" providerId="LiveId" clId="{AD1678C4-9FEA-4EA9-AE1C-0A2C7E9ACBA3}" dt="2024-01-28T23:37:55.495" v="209" actId="47"/>
        <pc:sldMkLst>
          <pc:docMk/>
          <pc:sldMk cId="108520123" sldId="292"/>
        </pc:sldMkLst>
      </pc:sldChg>
      <pc:sldChg chg="del">
        <pc:chgData name="Christy Holmes" userId="9ad2527cf4552999" providerId="LiveId" clId="{AD1678C4-9FEA-4EA9-AE1C-0A2C7E9ACBA3}" dt="2024-01-28T23:37:57.781" v="210" actId="47"/>
        <pc:sldMkLst>
          <pc:docMk/>
          <pc:sldMk cId="2732003444" sldId="293"/>
        </pc:sldMkLst>
      </pc:sldChg>
      <pc:sldChg chg="modSp mod">
        <pc:chgData name="Christy Holmes" userId="9ad2527cf4552999" providerId="LiveId" clId="{AD1678C4-9FEA-4EA9-AE1C-0A2C7E9ACBA3}" dt="2024-01-27T22:20:52.259" v="7" actId="403"/>
        <pc:sldMkLst>
          <pc:docMk/>
          <pc:sldMk cId="3114967423" sldId="295"/>
        </pc:sldMkLst>
        <pc:spChg chg="mod">
          <ac:chgData name="Christy Holmes" userId="9ad2527cf4552999" providerId="LiveId" clId="{AD1678C4-9FEA-4EA9-AE1C-0A2C7E9ACBA3}" dt="2024-01-27T22:20:52.259" v="7" actId="403"/>
          <ac:spMkLst>
            <pc:docMk/>
            <pc:sldMk cId="3114967423" sldId="295"/>
            <ac:spMk id="3" creationId="{9D532119-5554-C01E-17C0-3EB70FF66351}"/>
          </ac:spMkLst>
        </pc:spChg>
      </pc:sldChg>
      <pc:sldChg chg="modSp add mod modAnim">
        <pc:chgData name="Christy Holmes" userId="9ad2527cf4552999" providerId="LiveId" clId="{AD1678C4-9FEA-4EA9-AE1C-0A2C7E9ACBA3}" dt="2024-01-27T22:24:39.023" v="17" actId="27636"/>
        <pc:sldMkLst>
          <pc:docMk/>
          <pc:sldMk cId="943821577" sldId="297"/>
        </pc:sldMkLst>
        <pc:spChg chg="mod">
          <ac:chgData name="Christy Holmes" userId="9ad2527cf4552999" providerId="LiveId" clId="{AD1678C4-9FEA-4EA9-AE1C-0A2C7E9ACBA3}" dt="2024-01-27T22:24:21.473" v="15" actId="207"/>
          <ac:spMkLst>
            <pc:docMk/>
            <pc:sldMk cId="943821577" sldId="297"/>
            <ac:spMk id="2" creationId="{00000000-0000-0000-0000-000000000000}"/>
          </ac:spMkLst>
        </pc:spChg>
        <pc:spChg chg="mod">
          <ac:chgData name="Christy Holmes" userId="9ad2527cf4552999" providerId="LiveId" clId="{AD1678C4-9FEA-4EA9-AE1C-0A2C7E9ACBA3}" dt="2024-01-27T22:24:39.023" v="17" actId="27636"/>
          <ac:spMkLst>
            <pc:docMk/>
            <pc:sldMk cId="943821577" sldId="29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1392C-E53E-424D-A11E-BE83ACB5081A}"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ECAF0-85C2-CC41-84C3-772F24F669DF}" type="slidenum">
              <a:rPr lang="en-US" smtClean="0"/>
              <a:t>‹#›</a:t>
            </a:fld>
            <a:endParaRPr lang="en-US"/>
          </a:p>
        </p:txBody>
      </p:sp>
    </p:spTree>
    <p:extLst>
      <p:ext uri="{BB962C8B-B14F-4D97-AF65-F5344CB8AC3E}">
        <p14:creationId xmlns:p14="http://schemas.microsoft.com/office/powerpoint/2010/main" val="194928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ECAF0-85C2-CC41-84C3-772F24F669DF}" type="slidenum">
              <a:rPr lang="en-US" smtClean="0"/>
              <a:t>26</a:t>
            </a:fld>
            <a:endParaRPr lang="en-US"/>
          </a:p>
        </p:txBody>
      </p:sp>
    </p:spTree>
    <p:extLst>
      <p:ext uri="{BB962C8B-B14F-4D97-AF65-F5344CB8AC3E}">
        <p14:creationId xmlns:p14="http://schemas.microsoft.com/office/powerpoint/2010/main" val="100927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year is structured around the life of Jesus.  It pursues</a:t>
            </a:r>
            <a:r>
              <a:rPr lang="en-US" baseline="0" dirty="0"/>
              <a:t> Him from the first signs of His coming in Advent to His birth at Christmas, to His trials in Lent, and death on Good Friday, to the wonders of His Easter Resurrection and Ascension, and finally glimpses a vision of Him enthroned as King in glory (Feast of Christ the King – 11/25/2018)</a:t>
            </a:r>
            <a:endParaRPr lang="en-US" dirty="0"/>
          </a:p>
        </p:txBody>
      </p:sp>
      <p:sp>
        <p:nvSpPr>
          <p:cNvPr id="4" name="Slide Number Placeholder 3"/>
          <p:cNvSpPr>
            <a:spLocks noGrp="1"/>
          </p:cNvSpPr>
          <p:nvPr>
            <p:ph type="sldNum" sz="quarter" idx="10"/>
          </p:nvPr>
        </p:nvSpPr>
        <p:spPr/>
        <p:txBody>
          <a:bodyPr/>
          <a:lstStyle/>
          <a:p>
            <a:fld id="{049352C1-85A4-054D-8E00-E8A0241D88A3}" type="slidenum">
              <a:rPr lang="en-US" smtClean="0"/>
              <a:t>27</a:t>
            </a:fld>
            <a:endParaRPr lang="en-US"/>
          </a:p>
        </p:txBody>
      </p:sp>
    </p:spTree>
    <p:extLst>
      <p:ext uri="{BB962C8B-B14F-4D97-AF65-F5344CB8AC3E}">
        <p14:creationId xmlns:p14="http://schemas.microsoft.com/office/powerpoint/2010/main" val="762790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356A8D8-0AC4-6940-8B3C-22C382456A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40245-491F-E84F-B6ED-52F77D8346BE}"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1640245-491F-E84F-B6ED-52F77D8346BE}"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1640245-491F-E84F-B6ED-52F77D8346BE}" type="datetimeFigureOut">
              <a:rPr lang="en-US" smtClean="0"/>
              <a:t>1/28/2024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40245-491F-E84F-B6ED-52F77D8346BE}"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640245-491F-E84F-B6ED-52F77D8346BE}"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640245-491F-E84F-B6ED-52F77D8346BE}"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640245-491F-E84F-B6ED-52F77D8346BE}"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40245-491F-E84F-B6ED-52F77D8346BE}"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40245-491F-E84F-B6ED-52F77D8346BE}"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40245-491F-E84F-B6ED-52F77D8346BE}"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56A8D8-0AC4-6940-8B3C-22C382456A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1640245-491F-E84F-B6ED-52F77D8346BE}" type="datetimeFigureOut">
              <a:rPr lang="en-US" smtClean="0"/>
              <a:t>1/28/2024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356A8D8-0AC4-6940-8B3C-22C382456A16}" type="slidenum">
              <a:rPr lang="en-US" smtClean="0"/>
              <a:t>‹#›</a:t>
            </a:fld>
            <a:endParaRPr lang="en-US"/>
          </a:p>
        </p:txBody>
      </p:sp>
    </p:spTree>
    <p:extLst>
      <p:ext uri="{BB962C8B-B14F-4D97-AF65-F5344CB8AC3E}">
        <p14:creationId xmlns:p14="http://schemas.microsoft.com/office/powerpoint/2010/main" val="2834682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hPTcMWpHfK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1500" dirty="0">
                <a:latin typeface="Lucida Handwriting" charset="0"/>
                <a:ea typeface="Lucida Handwriting" charset="0"/>
                <a:cs typeface="Lucida Handwriting" charset="0"/>
              </a:rPr>
              <a:t>Lent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033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634D-76C7-2013-EF7F-E21EC9BA8EC7}"/>
              </a:ext>
            </a:extLst>
          </p:cNvPr>
          <p:cNvSpPr>
            <a:spLocks noGrp="1"/>
          </p:cNvSpPr>
          <p:nvPr>
            <p:ph type="title"/>
          </p:nvPr>
        </p:nvSpPr>
        <p:spPr/>
        <p:txBody>
          <a:bodyPr/>
          <a:lstStyle/>
          <a:p>
            <a:r>
              <a:rPr lang="en-US" dirty="0">
                <a:solidFill>
                  <a:schemeClr val="bg1"/>
                </a:solidFill>
              </a:rPr>
              <a:t>Three Pillars of Lenten Observance:</a:t>
            </a:r>
            <a:br>
              <a:rPr lang="en-US" dirty="0">
                <a:solidFill>
                  <a:schemeClr val="bg1"/>
                </a:solidFill>
              </a:rPr>
            </a:br>
            <a:r>
              <a:rPr lang="en-US" dirty="0">
                <a:solidFill>
                  <a:schemeClr val="bg1"/>
                </a:solidFill>
              </a:rPr>
              <a:t>		Prayer, fasting, and almsgiving</a:t>
            </a:r>
            <a:endParaRPr lang="en-US" dirty="0"/>
          </a:p>
        </p:txBody>
      </p:sp>
      <p:sp>
        <p:nvSpPr>
          <p:cNvPr id="3" name="Content Placeholder 2">
            <a:extLst>
              <a:ext uri="{FF2B5EF4-FFF2-40B4-BE49-F238E27FC236}">
                <a16:creationId xmlns:a16="http://schemas.microsoft.com/office/drawing/2014/main" id="{7082879B-8EFB-AC9C-7E30-60BCC6A3BF34}"/>
              </a:ext>
            </a:extLst>
          </p:cNvPr>
          <p:cNvSpPr>
            <a:spLocks noGrp="1"/>
          </p:cNvSpPr>
          <p:nvPr>
            <p:ph idx="1"/>
          </p:nvPr>
        </p:nvSpPr>
        <p:spPr>
          <a:xfrm>
            <a:off x="1154954" y="2603500"/>
            <a:ext cx="8825659" cy="4046682"/>
          </a:xfrm>
        </p:spPr>
        <p:txBody>
          <a:bodyPr>
            <a:normAutofit/>
          </a:bodyPr>
          <a:lstStyle/>
          <a:p>
            <a:pPr marL="0" indent="0">
              <a:buNone/>
            </a:pPr>
            <a:r>
              <a:rPr lang="en-US" sz="1800" b="1" u="sng" dirty="0">
                <a:solidFill>
                  <a:schemeClr val="accent6">
                    <a:lumMod val="50000"/>
                  </a:schemeClr>
                </a:solidFill>
              </a:rPr>
              <a:t>Days of Fasting:    Ash Wednesday and Good Friday</a:t>
            </a:r>
          </a:p>
          <a:p>
            <a:pPr marL="0" indent="0">
              <a:buNone/>
            </a:pPr>
            <a:r>
              <a:rPr lang="en-US" sz="1800" dirty="0"/>
              <a:t>		-One full meal with two smaller snacks that when combined would be less than a meal. </a:t>
            </a:r>
            <a:r>
              <a:rPr lang="en-US" dirty="0"/>
              <a:t> </a:t>
            </a:r>
            <a:r>
              <a:rPr lang="en-US" sz="1800" dirty="0"/>
              <a:t>Only coffee, tea, and water permitted between meals</a:t>
            </a:r>
          </a:p>
          <a:p>
            <a:pPr marL="0" indent="0">
              <a:buNone/>
            </a:pPr>
            <a:r>
              <a:rPr lang="en-US" sz="1800" dirty="0"/>
              <a:t>		-Ages 18-60 (Excludes pregnant women / health conditions)</a:t>
            </a:r>
          </a:p>
          <a:p>
            <a:pPr marL="0" indent="0">
              <a:buNone/>
            </a:pPr>
            <a:r>
              <a:rPr lang="en-US" sz="1800" b="1" u="sng" dirty="0"/>
              <a:t>Abstinence:</a:t>
            </a:r>
            <a:r>
              <a:rPr lang="en-US" sz="1800" dirty="0"/>
              <a:t> Refers to not eating meat</a:t>
            </a:r>
          </a:p>
          <a:p>
            <a:pPr marL="0" indent="0">
              <a:buNone/>
            </a:pPr>
            <a:r>
              <a:rPr lang="en-US" sz="1800" dirty="0"/>
              <a:t>Refrain from eating meat on Fridays during Lent.  Meals on Fridays should be simpler meals (Abstaining from meat but going out for lobster is missing the point!)</a:t>
            </a:r>
          </a:p>
          <a:p>
            <a:pPr marL="0" indent="0">
              <a:buNone/>
            </a:pPr>
            <a:endParaRPr lang="en-US" sz="1800" dirty="0"/>
          </a:p>
          <a:p>
            <a:pPr marL="0" indent="0">
              <a:buNone/>
            </a:pPr>
            <a:r>
              <a:rPr lang="en-US" sz="1900" i="1" dirty="0">
                <a:latin typeface="Segoe Script" panose="030B0504020000000003" pitchFamily="66" charset="0"/>
              </a:rPr>
              <a:t>Note:  Every Friday is a “mini” Good Friday and every Sunday is a “mini” Easter.  </a:t>
            </a:r>
          </a:p>
          <a:p>
            <a:endParaRPr lang="en-US" dirty="0"/>
          </a:p>
        </p:txBody>
      </p:sp>
    </p:spTree>
    <p:extLst>
      <p:ext uri="{BB962C8B-B14F-4D97-AF65-F5344CB8AC3E}">
        <p14:creationId xmlns:p14="http://schemas.microsoft.com/office/powerpoint/2010/main" val="25629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bg1"/>
                </a:solidFill>
              </a:rPr>
              <a:t>Three Pillars of Lenten Observance:</a:t>
            </a:r>
            <a:br>
              <a:rPr lang="en-US" dirty="0">
                <a:solidFill>
                  <a:schemeClr val="bg1"/>
                </a:solidFill>
              </a:rPr>
            </a:br>
            <a:r>
              <a:rPr lang="en-US" dirty="0">
                <a:solidFill>
                  <a:schemeClr val="bg1"/>
                </a:solidFill>
              </a:rPr>
              <a:t>		Prayer, fasting, and almsgiving</a:t>
            </a:r>
          </a:p>
        </p:txBody>
      </p:sp>
      <p:sp>
        <p:nvSpPr>
          <p:cNvPr id="8" name="Content Placeholder 7"/>
          <p:cNvSpPr>
            <a:spLocks noGrp="1"/>
          </p:cNvSpPr>
          <p:nvPr>
            <p:ph idx="1"/>
          </p:nvPr>
        </p:nvSpPr>
        <p:spPr>
          <a:xfrm>
            <a:off x="1154954" y="1680632"/>
            <a:ext cx="8825659" cy="4339168"/>
          </a:xfrm>
        </p:spPr>
        <p:txBody>
          <a:bodyPr/>
          <a:lstStyle/>
          <a:p>
            <a:pPr marL="0" indent="0">
              <a:buNone/>
            </a:pPr>
            <a:endParaRPr lang="en-US" dirty="0"/>
          </a:p>
          <a:p>
            <a:pPr marL="0" indent="0">
              <a:buNone/>
            </a:pPr>
            <a:endParaRPr lang="en-US" sz="2400" b="1" u="sng" dirty="0"/>
          </a:p>
          <a:p>
            <a:pPr marL="0" indent="0">
              <a:buNone/>
            </a:pPr>
            <a:endParaRPr lang="en-US" dirty="0"/>
          </a:p>
        </p:txBody>
      </p:sp>
      <p:sp>
        <p:nvSpPr>
          <p:cNvPr id="2" name="Rectangle 1"/>
          <p:cNvSpPr/>
          <p:nvPr/>
        </p:nvSpPr>
        <p:spPr>
          <a:xfrm>
            <a:off x="1435894" y="2450306"/>
            <a:ext cx="8908255" cy="646331"/>
          </a:xfrm>
          <a:prstGeom prst="rect">
            <a:avLst/>
          </a:prstGeom>
        </p:spPr>
        <p:txBody>
          <a:bodyPr wrap="square">
            <a:spAutoFit/>
          </a:bodyPr>
          <a:lstStyle/>
          <a:p>
            <a:endParaRPr lang="en-US" dirty="0"/>
          </a:p>
          <a:p>
            <a:r>
              <a:rPr lang="en-US" dirty="0"/>
              <a:t>	</a:t>
            </a:r>
          </a:p>
        </p:txBody>
      </p:sp>
      <p:sp>
        <p:nvSpPr>
          <p:cNvPr id="3" name="Rectangle 2"/>
          <p:cNvSpPr/>
          <p:nvPr/>
        </p:nvSpPr>
        <p:spPr>
          <a:xfrm>
            <a:off x="130630" y="2450305"/>
            <a:ext cx="11913324" cy="4154984"/>
          </a:xfrm>
          <a:prstGeom prst="rect">
            <a:avLst/>
          </a:prstGeom>
        </p:spPr>
        <p:txBody>
          <a:bodyPr wrap="square">
            <a:spAutoFit/>
          </a:bodyPr>
          <a:lstStyle/>
          <a:p>
            <a:r>
              <a:rPr lang="en-US" sz="3200" b="1" u="sng" dirty="0"/>
              <a:t>Almsgiving</a:t>
            </a:r>
          </a:p>
          <a:p>
            <a:endParaRPr lang="en-US" sz="2400" dirty="0"/>
          </a:p>
          <a:p>
            <a:r>
              <a:rPr lang="en-US" sz="2400" dirty="0"/>
              <a:t>Almsgiving, is also linked to our baptismal commitment. It is a sign of our </a:t>
            </a:r>
            <a:r>
              <a:rPr lang="en-US" sz="2400" u="sng" dirty="0"/>
              <a:t>care for those in need</a:t>
            </a:r>
            <a:r>
              <a:rPr lang="en-US" sz="2400" dirty="0"/>
              <a:t> and an </a:t>
            </a:r>
            <a:r>
              <a:rPr lang="en-US" sz="2400" u="sng" dirty="0"/>
              <a:t>expression of our gratitude </a:t>
            </a:r>
            <a:r>
              <a:rPr lang="en-US" sz="2400" dirty="0"/>
              <a:t>for all that God has given to us. Works of charity and the promotion of justice are integral elements of the Christian way of life we began when we were baptized.</a:t>
            </a:r>
          </a:p>
          <a:p>
            <a:endParaRPr lang="en-US" sz="2400" dirty="0"/>
          </a:p>
          <a:p>
            <a:endParaRPr lang="en-US" sz="2400" dirty="0"/>
          </a:p>
          <a:p>
            <a:r>
              <a:rPr lang="en-US" sz="4000" dirty="0">
                <a:latin typeface="Lucida Handwriting" charset="0"/>
                <a:ea typeface="Lucida Handwriting" charset="0"/>
                <a:cs typeface="Lucida Handwriting" charset="0"/>
              </a:rPr>
              <a:t>                </a:t>
            </a:r>
            <a:r>
              <a:rPr lang="en-US" sz="4000" dirty="0">
                <a:solidFill>
                  <a:schemeClr val="accent6">
                    <a:lumMod val="50000"/>
                  </a:schemeClr>
                </a:solidFill>
                <a:latin typeface="Lucida Handwriting" charset="0"/>
                <a:ea typeface="Lucida Handwriting" charset="0"/>
                <a:cs typeface="Lucida Handwriting" charset="0"/>
              </a:rPr>
              <a:t>Time – Talent - Treasure</a:t>
            </a:r>
          </a:p>
          <a:p>
            <a:endParaRPr lang="en-US" sz="2400" dirty="0"/>
          </a:p>
        </p:txBody>
      </p:sp>
    </p:spTree>
    <p:extLst>
      <p:ext uri="{BB962C8B-B14F-4D97-AF65-F5344CB8AC3E}">
        <p14:creationId xmlns:p14="http://schemas.microsoft.com/office/powerpoint/2010/main" val="135239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743B95-FD8B-03DC-6760-3B0CABFF80B2}"/>
              </a:ext>
            </a:extLst>
          </p:cNvPr>
          <p:cNvPicPr>
            <a:picLocks noChangeAspect="1"/>
          </p:cNvPicPr>
          <p:nvPr/>
        </p:nvPicPr>
        <p:blipFill>
          <a:blip r:embed="rId2"/>
          <a:stretch>
            <a:fillRect/>
          </a:stretch>
        </p:blipFill>
        <p:spPr>
          <a:xfrm>
            <a:off x="2701637" y="345349"/>
            <a:ext cx="6307281" cy="6374238"/>
          </a:xfrm>
          <a:prstGeom prst="rect">
            <a:avLst/>
          </a:prstGeom>
        </p:spPr>
      </p:pic>
    </p:spTree>
    <p:extLst>
      <p:ext uri="{BB962C8B-B14F-4D97-AF65-F5344CB8AC3E}">
        <p14:creationId xmlns:p14="http://schemas.microsoft.com/office/powerpoint/2010/main" val="171922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Liturgical Celebration of Lent</a:t>
            </a:r>
          </a:p>
        </p:txBody>
      </p:sp>
      <p:sp>
        <p:nvSpPr>
          <p:cNvPr id="3" name="Content Placeholder 2"/>
          <p:cNvSpPr>
            <a:spLocks noGrp="1"/>
          </p:cNvSpPr>
          <p:nvPr>
            <p:ph idx="1"/>
          </p:nvPr>
        </p:nvSpPr>
        <p:spPr>
          <a:xfrm>
            <a:off x="104504" y="2351313"/>
            <a:ext cx="11991702" cy="4402183"/>
          </a:xfrm>
        </p:spPr>
        <p:txBody>
          <a:bodyPr>
            <a:normAutofit fontScale="92500" lnSpcReduction="10000"/>
          </a:bodyPr>
          <a:lstStyle/>
          <a:p>
            <a:r>
              <a:rPr lang="en-US" sz="2400" dirty="0"/>
              <a:t>When does Lent begin and end?</a:t>
            </a:r>
          </a:p>
          <a:p>
            <a:r>
              <a:rPr lang="en-US" sz="2400" dirty="0"/>
              <a:t>	Lent begins on Ash Wednesday and ends on Holy Thursday.</a:t>
            </a:r>
          </a:p>
          <a:p>
            <a:endParaRPr lang="en-US" sz="2400" dirty="0"/>
          </a:p>
          <a:p>
            <a:endParaRPr lang="en-US" sz="2400" dirty="0"/>
          </a:p>
          <a:p>
            <a:r>
              <a:rPr lang="en-US" sz="2400" dirty="0"/>
              <a:t>What is the liturgical color of Lent:        </a:t>
            </a:r>
          </a:p>
          <a:p>
            <a:r>
              <a:rPr lang="en-US" sz="2800" b="1" dirty="0">
                <a:solidFill>
                  <a:srgbClr val="7030A0"/>
                </a:solidFill>
              </a:rPr>
              <a:t>			Purple</a:t>
            </a:r>
          </a:p>
          <a:p>
            <a:endParaRPr lang="en-US" sz="2400" dirty="0"/>
          </a:p>
          <a:p>
            <a:pPr marL="285750" indent="-285750">
              <a:buFontTx/>
              <a:buChar char="-"/>
            </a:pPr>
            <a:r>
              <a:rPr lang="en-US" sz="2400" dirty="0"/>
              <a:t>Laetare (“Rejoice”) Sunday – Fourth (middle) Sunday in Lent.  </a:t>
            </a:r>
          </a:p>
          <a:p>
            <a:pPr lvl="1">
              <a:buFontTx/>
              <a:buChar char="-"/>
            </a:pPr>
            <a:r>
              <a:rPr lang="en-US" sz="2400" dirty="0"/>
              <a:t>Hope and encouragement as we progress through penitential season toward Easter. </a:t>
            </a:r>
            <a:r>
              <a:rPr lang="en-US" sz="2400" b="1" dirty="0">
                <a:solidFill>
                  <a:schemeClr val="accent2"/>
                </a:solidFill>
              </a:rPr>
              <a:t>Rose</a:t>
            </a:r>
            <a:r>
              <a:rPr lang="en-US" sz="2400" dirty="0"/>
              <a:t> vestments frequently worn</a:t>
            </a:r>
          </a:p>
          <a:p>
            <a:endParaRPr lang="en-US" sz="2000" dirty="0"/>
          </a:p>
        </p:txBody>
      </p:sp>
    </p:spTree>
    <p:extLst>
      <p:ext uri="{BB962C8B-B14F-4D97-AF65-F5344CB8AC3E}">
        <p14:creationId xmlns:p14="http://schemas.microsoft.com/office/powerpoint/2010/main" val="9438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 Wednesday</a:t>
            </a:r>
          </a:p>
        </p:txBody>
      </p:sp>
      <p:sp>
        <p:nvSpPr>
          <p:cNvPr id="3" name="Content Placeholder 2"/>
          <p:cNvSpPr>
            <a:spLocks noGrp="1"/>
          </p:cNvSpPr>
          <p:nvPr>
            <p:ph idx="1"/>
          </p:nvPr>
        </p:nvSpPr>
        <p:spPr>
          <a:xfrm>
            <a:off x="104504" y="2351313"/>
            <a:ext cx="11991702" cy="4402183"/>
          </a:xfrm>
        </p:spPr>
        <p:txBody>
          <a:bodyPr>
            <a:normAutofit fontScale="92500" lnSpcReduction="20000"/>
          </a:bodyPr>
          <a:lstStyle/>
          <a:p>
            <a:r>
              <a:rPr lang="en-US" sz="2400" dirty="0"/>
              <a:t>Ash Wednesday is the first day of Lent (Not a Holy Day of Obligation, but encouraged!)</a:t>
            </a:r>
          </a:p>
          <a:p>
            <a:r>
              <a:rPr lang="en-US" sz="2400" dirty="0"/>
              <a:t>It </a:t>
            </a:r>
            <a:r>
              <a:rPr lang="en-US" sz="2400" b="1" dirty="0"/>
              <a:t>is, however,</a:t>
            </a:r>
            <a:r>
              <a:rPr lang="en-US" sz="2400" dirty="0"/>
              <a:t> one of the mandated days of fasting and abstinence</a:t>
            </a:r>
          </a:p>
          <a:p>
            <a:r>
              <a:rPr lang="en-US" sz="2400" dirty="0"/>
              <a:t>Ashes are sprinkled to the top of the head or applied to the forehead in the sign of the cross</a:t>
            </a:r>
          </a:p>
          <a:p>
            <a:pPr lvl="1"/>
            <a:r>
              <a:rPr lang="en-US" sz="2000" dirty="0"/>
              <a:t>”Remember you are dust and to dust you shall return”</a:t>
            </a:r>
          </a:p>
          <a:p>
            <a:pPr lvl="1"/>
            <a:r>
              <a:rPr lang="en-US" sz="2000" dirty="0"/>
              <a:t>”Turn away from sin and be faithful to the Gospel”</a:t>
            </a:r>
          </a:p>
          <a:p>
            <a:r>
              <a:rPr lang="en-US" sz="2400" dirty="0"/>
              <a:t>The ashes for Ash Wednesday are made from the blessed palm branches from the previous Palm Sunday.  They are sprinkled with Holy Water and incensed prior to distribution</a:t>
            </a:r>
          </a:p>
          <a:p>
            <a:r>
              <a:rPr lang="en-US" sz="2400" b="1" u="sng" dirty="0"/>
              <a:t>All</a:t>
            </a:r>
            <a:r>
              <a:rPr lang="en-US" sz="2400" dirty="0"/>
              <a:t> are invited to receive ashes</a:t>
            </a:r>
            <a:endParaRPr lang="en-US" sz="2000" dirty="0"/>
          </a:p>
          <a:p>
            <a:r>
              <a:rPr lang="en-US" sz="2000" dirty="0">
                <a:hlinkClick r:id="rId2"/>
              </a:rPr>
              <a:t>https://youtu.be/</a:t>
            </a:r>
            <a:r>
              <a:rPr lang="en-US" sz="2000" dirty="0" err="1">
                <a:hlinkClick r:id="rId2"/>
              </a:rPr>
              <a:t>hPTcMWpHfKk</a:t>
            </a:r>
            <a:endParaRPr lang="en-US" sz="2000" dirty="0"/>
          </a:p>
        </p:txBody>
      </p:sp>
    </p:spTree>
    <p:extLst>
      <p:ext uri="{BB962C8B-B14F-4D97-AF65-F5344CB8AC3E}">
        <p14:creationId xmlns:p14="http://schemas.microsoft.com/office/powerpoint/2010/main" val="183636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CDAA-D0AC-5F95-5147-C9FAA1921383}"/>
              </a:ext>
            </a:extLst>
          </p:cNvPr>
          <p:cNvSpPr>
            <a:spLocks noGrp="1"/>
          </p:cNvSpPr>
          <p:nvPr>
            <p:ph type="title"/>
          </p:nvPr>
        </p:nvSpPr>
        <p:spPr/>
        <p:txBody>
          <a:bodyPr/>
          <a:lstStyle/>
          <a:p>
            <a:r>
              <a:rPr lang="en-US" dirty="0"/>
              <a:t>Stations of the Cross</a:t>
            </a:r>
          </a:p>
        </p:txBody>
      </p:sp>
      <p:sp>
        <p:nvSpPr>
          <p:cNvPr id="3" name="Content Placeholder 2">
            <a:extLst>
              <a:ext uri="{FF2B5EF4-FFF2-40B4-BE49-F238E27FC236}">
                <a16:creationId xmlns:a16="http://schemas.microsoft.com/office/drawing/2014/main" id="{25128B2F-24F6-1350-EB1A-F875C769E9DC}"/>
              </a:ext>
            </a:extLst>
          </p:cNvPr>
          <p:cNvSpPr>
            <a:spLocks noGrp="1"/>
          </p:cNvSpPr>
          <p:nvPr>
            <p:ph idx="1"/>
          </p:nvPr>
        </p:nvSpPr>
        <p:spPr>
          <a:xfrm>
            <a:off x="1154954" y="2603499"/>
            <a:ext cx="8825659" cy="3942773"/>
          </a:xfrm>
        </p:spPr>
        <p:txBody>
          <a:bodyPr>
            <a:normAutofit lnSpcReduction="10000"/>
          </a:bodyPr>
          <a:lstStyle/>
          <a:p>
            <a:r>
              <a:rPr lang="en-US" dirty="0"/>
              <a:t>A “mini-pilgrimage” traditionally prayed during Lent</a:t>
            </a:r>
          </a:p>
          <a:p>
            <a:endParaRPr lang="en-US" dirty="0"/>
          </a:p>
          <a:p>
            <a:r>
              <a:rPr lang="en-US" dirty="0"/>
              <a:t>Devotion developed over time</a:t>
            </a:r>
          </a:p>
          <a:p>
            <a:pPr marL="457200" lvl="1" indent="0">
              <a:buNone/>
            </a:pPr>
            <a:endParaRPr lang="en-US" dirty="0"/>
          </a:p>
          <a:p>
            <a:r>
              <a:rPr lang="en-US" dirty="0"/>
              <a:t>Current form:  Fourteen “Stations”</a:t>
            </a:r>
          </a:p>
          <a:p>
            <a:endParaRPr lang="en-US" dirty="0"/>
          </a:p>
          <a:p>
            <a:r>
              <a:rPr lang="en-US" dirty="0"/>
              <a:t>Walk and reflect deeply on the Passion; Various reflections available</a:t>
            </a:r>
          </a:p>
          <a:p>
            <a:endParaRPr lang="en-US" dirty="0"/>
          </a:p>
          <a:p>
            <a:r>
              <a:rPr lang="en-US" dirty="0"/>
              <a:t>You can find Stations in the Cross in the vast majority of Catholic churches.  At SPX, the Stations are hung in the nave of the church as well as in the chapel</a:t>
            </a:r>
          </a:p>
        </p:txBody>
      </p:sp>
      <p:pic>
        <p:nvPicPr>
          <p:cNvPr id="5" name="Picture 4">
            <a:extLst>
              <a:ext uri="{FF2B5EF4-FFF2-40B4-BE49-F238E27FC236}">
                <a16:creationId xmlns:a16="http://schemas.microsoft.com/office/drawing/2014/main" id="{99E6DDDF-35BE-84F6-8551-3218E6D3C49A}"/>
              </a:ext>
            </a:extLst>
          </p:cNvPr>
          <p:cNvPicPr>
            <a:picLocks noChangeAspect="1"/>
          </p:cNvPicPr>
          <p:nvPr/>
        </p:nvPicPr>
        <p:blipFill>
          <a:blip r:embed="rId2"/>
          <a:stretch>
            <a:fillRect/>
          </a:stretch>
        </p:blipFill>
        <p:spPr>
          <a:xfrm>
            <a:off x="8107557" y="2387755"/>
            <a:ext cx="2834886" cy="2187130"/>
          </a:xfrm>
          <a:prstGeom prst="rect">
            <a:avLst/>
          </a:prstGeom>
        </p:spPr>
      </p:pic>
    </p:spTree>
    <p:extLst>
      <p:ext uri="{BB962C8B-B14F-4D97-AF65-F5344CB8AC3E}">
        <p14:creationId xmlns:p14="http://schemas.microsoft.com/office/powerpoint/2010/main" val="178706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1061-8ECC-1061-334F-7AA8459E892C}"/>
              </a:ext>
            </a:extLst>
          </p:cNvPr>
          <p:cNvSpPr>
            <a:spLocks noGrp="1"/>
          </p:cNvSpPr>
          <p:nvPr>
            <p:ph type="title"/>
          </p:nvPr>
        </p:nvSpPr>
        <p:spPr/>
        <p:txBody>
          <a:bodyPr/>
          <a:lstStyle/>
          <a:p>
            <a:r>
              <a:rPr lang="en-US" dirty="0"/>
              <a:t>Sacrament of Reconciliation</a:t>
            </a:r>
          </a:p>
        </p:txBody>
      </p:sp>
      <p:sp>
        <p:nvSpPr>
          <p:cNvPr id="3" name="Content Placeholder 2">
            <a:extLst>
              <a:ext uri="{FF2B5EF4-FFF2-40B4-BE49-F238E27FC236}">
                <a16:creationId xmlns:a16="http://schemas.microsoft.com/office/drawing/2014/main" id="{2272EDAB-E383-709E-D4DD-3D3207488D5A}"/>
              </a:ext>
            </a:extLst>
          </p:cNvPr>
          <p:cNvSpPr>
            <a:spLocks noGrp="1"/>
          </p:cNvSpPr>
          <p:nvPr>
            <p:ph idx="1"/>
          </p:nvPr>
        </p:nvSpPr>
        <p:spPr/>
        <p:txBody>
          <a:bodyPr>
            <a:normAutofit lnSpcReduction="10000"/>
          </a:bodyPr>
          <a:lstStyle/>
          <a:p>
            <a:r>
              <a:rPr lang="en-US" dirty="0"/>
              <a:t>Precept of the Church: All Catholics must receive the Sacrament of Reconciliation, </a:t>
            </a:r>
            <a:r>
              <a:rPr lang="en-US" i="1" dirty="0"/>
              <a:t>at a minimum, </a:t>
            </a:r>
            <a:r>
              <a:rPr lang="en-US" dirty="0"/>
              <a:t>once per year.  Given the penitential nature of the Lenten season, it is a very appropriate time during the year to receive this Sacrament</a:t>
            </a:r>
          </a:p>
          <a:p>
            <a:endParaRPr lang="en-US" dirty="0"/>
          </a:p>
          <a:p>
            <a:r>
              <a:rPr lang="en-US" dirty="0"/>
              <a:t>Can receive the Sacrament from any validly ordained priest</a:t>
            </a:r>
          </a:p>
          <a:p>
            <a:r>
              <a:rPr lang="en-US" dirty="0"/>
              <a:t>Confession times vary by parish</a:t>
            </a:r>
          </a:p>
          <a:p>
            <a:r>
              <a:rPr lang="en-US" dirty="0"/>
              <a:t>At SPX:</a:t>
            </a:r>
          </a:p>
          <a:p>
            <a:pPr lvl="1"/>
            <a:r>
              <a:rPr lang="en-US" dirty="0"/>
              <a:t>During Lent:  Every Friday 4-5 pm</a:t>
            </a:r>
          </a:p>
          <a:p>
            <a:pPr lvl="1"/>
            <a:r>
              <a:rPr lang="en-US" dirty="0"/>
              <a:t>All year (including Lent): Every Saturday 4-4:45, or by appointment</a:t>
            </a:r>
          </a:p>
        </p:txBody>
      </p:sp>
    </p:spTree>
    <p:extLst>
      <p:ext uri="{BB962C8B-B14F-4D97-AF65-F5344CB8AC3E}">
        <p14:creationId xmlns:p14="http://schemas.microsoft.com/office/powerpoint/2010/main" val="276969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7389-F781-8421-5C2A-59F8F217EB1B}"/>
              </a:ext>
            </a:extLst>
          </p:cNvPr>
          <p:cNvSpPr>
            <a:spLocks noGrp="1"/>
          </p:cNvSpPr>
          <p:nvPr>
            <p:ph type="title"/>
          </p:nvPr>
        </p:nvSpPr>
        <p:spPr/>
        <p:txBody>
          <a:bodyPr/>
          <a:lstStyle/>
          <a:p>
            <a:r>
              <a:rPr lang="en-US" dirty="0"/>
              <a:t>Palm Sunday</a:t>
            </a:r>
          </a:p>
        </p:txBody>
      </p:sp>
      <p:sp>
        <p:nvSpPr>
          <p:cNvPr id="3" name="Content Placeholder 2">
            <a:extLst>
              <a:ext uri="{FF2B5EF4-FFF2-40B4-BE49-F238E27FC236}">
                <a16:creationId xmlns:a16="http://schemas.microsoft.com/office/drawing/2014/main" id="{00383375-B642-6C3F-451F-681C3D64A6EC}"/>
              </a:ext>
            </a:extLst>
          </p:cNvPr>
          <p:cNvSpPr>
            <a:spLocks noGrp="1"/>
          </p:cNvSpPr>
          <p:nvPr>
            <p:ph idx="1"/>
          </p:nvPr>
        </p:nvSpPr>
        <p:spPr/>
        <p:txBody>
          <a:bodyPr>
            <a:normAutofit lnSpcReduction="10000"/>
          </a:bodyPr>
          <a:lstStyle/>
          <a:p>
            <a:pPr marL="285750" indent="-285750">
              <a:buFontTx/>
              <a:buChar char="-"/>
            </a:pPr>
            <a:r>
              <a:rPr lang="en-US" sz="2400" dirty="0"/>
              <a:t>– Last Sunday of Lent</a:t>
            </a:r>
          </a:p>
          <a:p>
            <a:pPr marL="742950" lvl="1" indent="-285750">
              <a:buFontTx/>
              <a:buChar char="-"/>
            </a:pPr>
            <a:r>
              <a:rPr lang="en-US" sz="2000" dirty="0"/>
              <a:t>Commemorates Jesus’ triumphant arrival into Jerusalem</a:t>
            </a:r>
          </a:p>
          <a:p>
            <a:pPr marL="742950" lvl="1" indent="-285750">
              <a:buFontTx/>
              <a:buChar char="-"/>
            </a:pPr>
            <a:r>
              <a:rPr lang="en-US" sz="2000" dirty="0"/>
              <a:t>In Scripture, people placed palms on the ground before Jesus in homage</a:t>
            </a:r>
          </a:p>
          <a:p>
            <a:pPr lvl="2" indent="-285750">
              <a:buFontTx/>
              <a:buChar char="-"/>
            </a:pPr>
            <a:r>
              <a:rPr lang="en-US" sz="1800" dirty="0"/>
              <a:t>We carry palms in Mass, which are then blessed.  This year’s palms become the ashes for next year’s Ash Wednesday</a:t>
            </a:r>
          </a:p>
          <a:p>
            <a:pPr marL="742950" lvl="1" indent="-285750">
              <a:buFontTx/>
              <a:buChar char="-"/>
            </a:pPr>
            <a:r>
              <a:rPr lang="en-US" sz="2000" dirty="0"/>
              <a:t>Also called Passion Sunday – Frequently the Gospel reading is the Passion narrative</a:t>
            </a:r>
          </a:p>
          <a:p>
            <a:pPr marL="742950" lvl="1" indent="-285750">
              <a:buFontTx/>
              <a:buChar char="-"/>
            </a:pPr>
            <a:r>
              <a:rPr lang="en-US" sz="2000" b="1" dirty="0">
                <a:solidFill>
                  <a:srgbClr val="FF0000"/>
                </a:solidFill>
              </a:rPr>
              <a:t>Red</a:t>
            </a:r>
            <a:r>
              <a:rPr lang="en-US" sz="2000" dirty="0"/>
              <a:t> vestments are worn</a:t>
            </a:r>
          </a:p>
          <a:p>
            <a:endParaRPr lang="en-US" dirty="0"/>
          </a:p>
        </p:txBody>
      </p:sp>
    </p:spTree>
    <p:extLst>
      <p:ext uri="{BB962C8B-B14F-4D97-AF65-F5344CB8AC3E}">
        <p14:creationId xmlns:p14="http://schemas.microsoft.com/office/powerpoint/2010/main" val="318860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8DF4-F781-8D37-CF93-7D8C558D493C}"/>
              </a:ext>
            </a:extLst>
          </p:cNvPr>
          <p:cNvSpPr>
            <a:spLocks noGrp="1"/>
          </p:cNvSpPr>
          <p:nvPr>
            <p:ph type="title"/>
          </p:nvPr>
        </p:nvSpPr>
        <p:spPr/>
        <p:txBody>
          <a:bodyPr/>
          <a:lstStyle/>
          <a:p>
            <a:r>
              <a:rPr lang="en-US" dirty="0"/>
              <a:t>Holy Week</a:t>
            </a:r>
          </a:p>
        </p:txBody>
      </p:sp>
      <p:sp>
        <p:nvSpPr>
          <p:cNvPr id="3" name="Content Placeholder 2">
            <a:extLst>
              <a:ext uri="{FF2B5EF4-FFF2-40B4-BE49-F238E27FC236}">
                <a16:creationId xmlns:a16="http://schemas.microsoft.com/office/drawing/2014/main" id="{71392A2A-9B17-C842-ACE4-264FAD030B3D}"/>
              </a:ext>
            </a:extLst>
          </p:cNvPr>
          <p:cNvSpPr>
            <a:spLocks noGrp="1"/>
          </p:cNvSpPr>
          <p:nvPr>
            <p:ph idx="1"/>
          </p:nvPr>
        </p:nvSpPr>
        <p:spPr>
          <a:xfrm>
            <a:off x="540328" y="2171700"/>
            <a:ext cx="11076708" cy="4322618"/>
          </a:xfrm>
        </p:spPr>
        <p:txBody>
          <a:bodyPr>
            <a:normAutofit lnSpcReduction="10000"/>
          </a:bodyPr>
          <a:lstStyle/>
          <a:p>
            <a:r>
              <a:rPr lang="en-US" dirty="0"/>
              <a:t>Monday</a:t>
            </a:r>
          </a:p>
          <a:p>
            <a:r>
              <a:rPr lang="en-US" dirty="0"/>
              <a:t>Tues – Chrism Mass</a:t>
            </a:r>
          </a:p>
          <a:p>
            <a:pPr lvl="1"/>
            <a:r>
              <a:rPr lang="en-US" dirty="0"/>
              <a:t>All Priests of the Diocese come together for Mass with the Bishop.  All of the holy oils used in liturgies throughout the year are consecrated at this Mass</a:t>
            </a:r>
          </a:p>
          <a:p>
            <a:r>
              <a:rPr lang="en-US" dirty="0"/>
              <a:t>Wed – “Spy Wednesday” – Judas’ betrayal</a:t>
            </a:r>
          </a:p>
          <a:p>
            <a:r>
              <a:rPr lang="en-US" dirty="0"/>
              <a:t>Thurs – “ Maundy Thursday”: Mass of the Lord’s Supper</a:t>
            </a:r>
          </a:p>
          <a:p>
            <a:pPr lvl="1"/>
            <a:r>
              <a:rPr lang="en-US" dirty="0"/>
              <a:t>Institution of the priesthood</a:t>
            </a:r>
          </a:p>
          <a:p>
            <a:pPr lvl="1"/>
            <a:r>
              <a:rPr lang="en-US" dirty="0"/>
              <a:t>Institution of the Eucharist</a:t>
            </a:r>
          </a:p>
          <a:p>
            <a:r>
              <a:rPr lang="en-US" dirty="0"/>
              <a:t>Fri – Good Friday: Stations of the Cross at 3pm; Veneration of the Cross 7pm</a:t>
            </a:r>
          </a:p>
          <a:p>
            <a:pPr lvl="1"/>
            <a:r>
              <a:rPr lang="en-US" i="1" dirty="0"/>
              <a:t>Note: Good Friday is the ONLY day in which No Mass is celebrated - ANYWHERE</a:t>
            </a:r>
          </a:p>
          <a:p>
            <a:r>
              <a:rPr lang="en-US" dirty="0"/>
              <a:t>Saturday – Holy Saturday; Easter Vigil</a:t>
            </a:r>
          </a:p>
          <a:p>
            <a:pPr marL="0" indent="0">
              <a:buNone/>
            </a:pPr>
            <a:r>
              <a:rPr lang="en-US" dirty="0"/>
              <a:t>Easter Sunday</a:t>
            </a:r>
          </a:p>
          <a:p>
            <a:endParaRPr lang="en-US" dirty="0"/>
          </a:p>
        </p:txBody>
      </p:sp>
      <p:pic>
        <p:nvPicPr>
          <p:cNvPr id="4" name="Picture 3">
            <a:extLst>
              <a:ext uri="{FF2B5EF4-FFF2-40B4-BE49-F238E27FC236}">
                <a16:creationId xmlns:a16="http://schemas.microsoft.com/office/drawing/2014/main" id="{9CF8667D-C3EA-1D1D-AF16-145EF2997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702" y="3568338"/>
            <a:ext cx="2199674" cy="2207312"/>
          </a:xfrm>
          <a:prstGeom prst="rect">
            <a:avLst/>
          </a:prstGeom>
        </p:spPr>
      </p:pic>
    </p:spTree>
    <p:extLst>
      <p:ext uri="{BB962C8B-B14F-4D97-AF65-F5344CB8AC3E}">
        <p14:creationId xmlns:p14="http://schemas.microsoft.com/office/powerpoint/2010/main" val="40547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CF08-42D8-71FF-C514-42140137E337}"/>
              </a:ext>
            </a:extLst>
          </p:cNvPr>
          <p:cNvSpPr>
            <a:spLocks noGrp="1"/>
          </p:cNvSpPr>
          <p:nvPr>
            <p:ph type="title"/>
          </p:nvPr>
        </p:nvSpPr>
        <p:spPr/>
        <p:txBody>
          <a:bodyPr/>
          <a:lstStyle/>
          <a:p>
            <a:r>
              <a:rPr lang="en-US" dirty="0"/>
              <a:t>Triduum</a:t>
            </a:r>
          </a:p>
        </p:txBody>
      </p:sp>
      <p:sp>
        <p:nvSpPr>
          <p:cNvPr id="3" name="Content Placeholder 2">
            <a:extLst>
              <a:ext uri="{FF2B5EF4-FFF2-40B4-BE49-F238E27FC236}">
                <a16:creationId xmlns:a16="http://schemas.microsoft.com/office/drawing/2014/main" id="{0E3F8681-5AD7-DEBE-813C-50AC763870D3}"/>
              </a:ext>
            </a:extLst>
          </p:cNvPr>
          <p:cNvSpPr>
            <a:spLocks noGrp="1"/>
          </p:cNvSpPr>
          <p:nvPr>
            <p:ph idx="1"/>
          </p:nvPr>
        </p:nvSpPr>
        <p:spPr/>
        <p:txBody>
          <a:bodyPr>
            <a:normAutofit lnSpcReduction="10000"/>
          </a:bodyPr>
          <a:lstStyle/>
          <a:p>
            <a:pPr marL="285750" indent="-285750">
              <a:buFontTx/>
              <a:buChar char="-"/>
            </a:pPr>
            <a:r>
              <a:rPr lang="en-US" sz="2400" b="1" dirty="0"/>
              <a:t>The Triduum</a:t>
            </a:r>
          </a:p>
          <a:p>
            <a:pPr marL="742950" lvl="1" indent="-285750">
              <a:buFontTx/>
              <a:buChar char="-"/>
            </a:pPr>
            <a:r>
              <a:rPr lang="en-US" sz="2000" dirty="0"/>
              <a:t>Lent is followed by the Triduum – the summit of the Liturgical Year.  Though </a:t>
            </a:r>
            <a:r>
              <a:rPr lang="en-US" sz="2000" b="1" dirty="0"/>
              <a:t>chronologically three days </a:t>
            </a:r>
            <a:r>
              <a:rPr lang="en-US" sz="2000" dirty="0"/>
              <a:t>(Holy Thursday through the evening of Easter Sunday), they are </a:t>
            </a:r>
            <a:r>
              <a:rPr lang="en-US" sz="2000" b="1" dirty="0"/>
              <a:t>liturgically one day </a:t>
            </a:r>
            <a:r>
              <a:rPr lang="en-US" sz="2000" dirty="0"/>
              <a:t>unfolding for us the unity of Christ’s Paschal Mystery. </a:t>
            </a:r>
          </a:p>
          <a:p>
            <a:pPr marL="1200150" lvl="2" indent="-285750">
              <a:buFontTx/>
              <a:buChar char="-"/>
            </a:pPr>
            <a:r>
              <a:rPr lang="en-US" sz="1800" dirty="0"/>
              <a:t>Mass of the Lord’s Supper</a:t>
            </a:r>
          </a:p>
          <a:p>
            <a:pPr marL="1200150" lvl="2" indent="-285750">
              <a:buFontTx/>
              <a:buChar char="-"/>
            </a:pPr>
            <a:r>
              <a:rPr lang="en-US" sz="1800" dirty="0"/>
              <a:t>Good Friday of the Lord’s Passion</a:t>
            </a:r>
          </a:p>
          <a:p>
            <a:pPr marL="1200150" lvl="2" indent="-285750">
              <a:buFontTx/>
              <a:buChar char="-"/>
            </a:pPr>
            <a:r>
              <a:rPr lang="en-US" sz="1800" dirty="0"/>
              <a:t>Mass of the Resurrection of the Lord</a:t>
            </a:r>
          </a:p>
          <a:p>
            <a:pPr marL="742950" lvl="1" indent="-285750">
              <a:buFontTx/>
              <a:buChar char="-"/>
            </a:pPr>
            <a:r>
              <a:rPr lang="en-US" sz="2000" b="1" dirty="0">
                <a:solidFill>
                  <a:srgbClr val="FF0000"/>
                </a:solidFill>
              </a:rPr>
              <a:t>Red</a:t>
            </a:r>
            <a:r>
              <a:rPr lang="en-US" sz="2000" dirty="0"/>
              <a:t> vestments are worn</a:t>
            </a:r>
          </a:p>
          <a:p>
            <a:endParaRPr lang="en-US" dirty="0"/>
          </a:p>
        </p:txBody>
      </p:sp>
    </p:spTree>
    <p:extLst>
      <p:ext uri="{BB962C8B-B14F-4D97-AF65-F5344CB8AC3E}">
        <p14:creationId xmlns:p14="http://schemas.microsoft.com/office/powerpoint/2010/main" val="421513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014" y="1414039"/>
            <a:ext cx="4581146" cy="4597053"/>
          </a:xfrm>
          <a:prstGeom prst="rect">
            <a:avLst/>
          </a:prstGeom>
        </p:spPr>
      </p:pic>
      <p:sp>
        <p:nvSpPr>
          <p:cNvPr id="10" name="Title 9"/>
          <p:cNvSpPr>
            <a:spLocks noGrp="1"/>
          </p:cNvSpPr>
          <p:nvPr>
            <p:ph type="title"/>
          </p:nvPr>
        </p:nvSpPr>
        <p:spPr>
          <a:xfrm>
            <a:off x="1144881" y="131236"/>
            <a:ext cx="8761413" cy="706964"/>
          </a:xfrm>
        </p:spPr>
        <p:txBody>
          <a:bodyPr/>
          <a:lstStyle/>
          <a:p>
            <a:pPr algn="ctr"/>
            <a:r>
              <a:rPr lang="en-US" u="sng" dirty="0">
                <a:solidFill>
                  <a:schemeClr val="tx1"/>
                </a:solidFill>
              </a:rPr>
              <a:t>Liturgical Calendar</a:t>
            </a:r>
          </a:p>
        </p:txBody>
      </p:sp>
    </p:spTree>
    <p:extLst>
      <p:ext uri="{BB962C8B-B14F-4D97-AF65-F5344CB8AC3E}">
        <p14:creationId xmlns:p14="http://schemas.microsoft.com/office/powerpoint/2010/main" val="229836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1EDE-414C-120D-717F-3C32F82D514A}"/>
              </a:ext>
            </a:extLst>
          </p:cNvPr>
          <p:cNvSpPr>
            <a:spLocks noGrp="1"/>
          </p:cNvSpPr>
          <p:nvPr>
            <p:ph type="title"/>
          </p:nvPr>
        </p:nvSpPr>
        <p:spPr/>
        <p:txBody>
          <a:bodyPr/>
          <a:lstStyle/>
          <a:p>
            <a:r>
              <a:rPr lang="en-US" dirty="0"/>
              <a:t>Easter Vigil</a:t>
            </a:r>
          </a:p>
        </p:txBody>
      </p:sp>
      <p:sp>
        <p:nvSpPr>
          <p:cNvPr id="3" name="Content Placeholder 2">
            <a:extLst>
              <a:ext uri="{FF2B5EF4-FFF2-40B4-BE49-F238E27FC236}">
                <a16:creationId xmlns:a16="http://schemas.microsoft.com/office/drawing/2014/main" id="{BF380841-B74C-11FD-F530-88831FAC5749}"/>
              </a:ext>
            </a:extLst>
          </p:cNvPr>
          <p:cNvSpPr>
            <a:spLocks noGrp="1"/>
          </p:cNvSpPr>
          <p:nvPr>
            <p:ph idx="1"/>
          </p:nvPr>
        </p:nvSpPr>
        <p:spPr>
          <a:xfrm>
            <a:off x="1154954" y="2603499"/>
            <a:ext cx="8825659" cy="4123871"/>
          </a:xfrm>
        </p:spPr>
        <p:txBody>
          <a:bodyPr>
            <a:normAutofit/>
          </a:bodyPr>
          <a:lstStyle/>
          <a:p>
            <a:r>
              <a:rPr lang="en-US" sz="2000" dirty="0"/>
              <a:t>Sacraments are received at the very first celebration of Easter!</a:t>
            </a:r>
          </a:p>
          <a:p>
            <a:pPr lvl="1"/>
            <a:r>
              <a:rPr lang="en-US" sz="1800" dirty="0"/>
              <a:t>Not just at St. Pius – in the church universal!</a:t>
            </a:r>
          </a:p>
          <a:p>
            <a:pPr lvl="2"/>
            <a:r>
              <a:rPr lang="en-US" sz="1600" dirty="0"/>
              <a:t>Fruits of our evangelization, bringing souls to Christ!</a:t>
            </a:r>
          </a:p>
          <a:p>
            <a:pPr lvl="2"/>
            <a:r>
              <a:rPr lang="en-US" sz="1600" dirty="0"/>
              <a:t>All Catholics renew Baptismal promises</a:t>
            </a:r>
          </a:p>
          <a:p>
            <a:r>
              <a:rPr lang="en-US" sz="2000" dirty="0"/>
              <a:t>Vigil – begin in darkness, moving to light</a:t>
            </a:r>
          </a:p>
          <a:p>
            <a:r>
              <a:rPr lang="en-US" sz="2000" dirty="0"/>
              <a:t>Beauty</a:t>
            </a:r>
          </a:p>
          <a:p>
            <a:pPr lvl="1"/>
            <a:r>
              <a:rPr lang="en-US" sz="1800" dirty="0"/>
              <a:t>Incense, music, candlelight</a:t>
            </a:r>
          </a:p>
          <a:p>
            <a:pPr lvl="1"/>
            <a:r>
              <a:rPr lang="en-US" sz="1800" dirty="0"/>
              <a:t>More Scripture is proclaimed</a:t>
            </a:r>
          </a:p>
          <a:p>
            <a:pPr lvl="1"/>
            <a:r>
              <a:rPr lang="en-US" sz="1800" dirty="0"/>
              <a:t>Exultet</a:t>
            </a:r>
          </a:p>
          <a:p>
            <a:pPr lvl="1"/>
            <a:endParaRPr lang="en-US" dirty="0"/>
          </a:p>
          <a:p>
            <a:endParaRPr lang="en-US" dirty="0"/>
          </a:p>
        </p:txBody>
      </p:sp>
    </p:spTree>
    <p:extLst>
      <p:ext uri="{BB962C8B-B14F-4D97-AF65-F5344CB8AC3E}">
        <p14:creationId xmlns:p14="http://schemas.microsoft.com/office/powerpoint/2010/main" val="1756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029121-3156-1094-B38D-268075185ACE}"/>
              </a:ext>
            </a:extLst>
          </p:cNvPr>
          <p:cNvSpPr>
            <a:spLocks noGrp="1"/>
          </p:cNvSpPr>
          <p:nvPr>
            <p:ph type="title"/>
          </p:nvPr>
        </p:nvSpPr>
        <p:spPr/>
        <p:txBody>
          <a:bodyPr/>
          <a:lstStyle/>
          <a:p>
            <a:r>
              <a:rPr lang="en-US" dirty="0"/>
              <a:t>Sacraments and sin</a:t>
            </a:r>
          </a:p>
        </p:txBody>
      </p:sp>
      <p:sp>
        <p:nvSpPr>
          <p:cNvPr id="6" name="Content Placeholder 5">
            <a:extLst>
              <a:ext uri="{FF2B5EF4-FFF2-40B4-BE49-F238E27FC236}">
                <a16:creationId xmlns:a16="http://schemas.microsoft.com/office/drawing/2014/main" id="{29809926-EFD7-FE18-C4E2-83881B297DB0}"/>
              </a:ext>
            </a:extLst>
          </p:cNvPr>
          <p:cNvSpPr>
            <a:spLocks noGrp="1"/>
          </p:cNvSpPr>
          <p:nvPr>
            <p:ph idx="1"/>
          </p:nvPr>
        </p:nvSpPr>
        <p:spPr>
          <a:xfrm>
            <a:off x="1154954" y="2491273"/>
            <a:ext cx="10209732" cy="4133461"/>
          </a:xfrm>
        </p:spPr>
        <p:txBody>
          <a:bodyPr>
            <a:normAutofit fontScale="32500" lnSpcReduction="20000"/>
          </a:bodyPr>
          <a:lstStyle/>
          <a:p>
            <a:r>
              <a:rPr lang="en-US" sz="4300" dirty="0"/>
              <a:t>God desires to dwell in us – to be in a “State of Grace” – to be in friendship with God, to have His life within us</a:t>
            </a:r>
          </a:p>
          <a:p>
            <a:pPr marL="0" indent="0">
              <a:buNone/>
            </a:pPr>
            <a:endParaRPr lang="en-US" sz="3400" dirty="0"/>
          </a:p>
          <a:p>
            <a:r>
              <a:rPr lang="en-US" sz="3700" dirty="0"/>
              <a:t>Sin</a:t>
            </a:r>
          </a:p>
          <a:p>
            <a:pPr lvl="1"/>
            <a:r>
              <a:rPr lang="en-US" sz="3700" dirty="0"/>
              <a:t>Voluntary choice against God’s teaching.   Voluntary: you can’t sin on accident</a:t>
            </a:r>
          </a:p>
          <a:p>
            <a:pPr lvl="1"/>
            <a:r>
              <a:rPr lang="en-US" sz="3700" dirty="0"/>
              <a:t>Affects our relationship with God and with others</a:t>
            </a:r>
          </a:p>
          <a:p>
            <a:pPr lvl="1"/>
            <a:r>
              <a:rPr lang="en-US" sz="3700" dirty="0"/>
              <a:t>We can sin in big and small ways (Venial v Mortal)</a:t>
            </a:r>
          </a:p>
          <a:p>
            <a:pPr lvl="2"/>
            <a:r>
              <a:rPr lang="en-US" sz="3700" dirty="0"/>
              <a:t>Small sins can lead to big sins</a:t>
            </a:r>
          </a:p>
          <a:p>
            <a:pPr lvl="3"/>
            <a:r>
              <a:rPr lang="en-US" sz="3700" dirty="0"/>
              <a:t>Habituation, rationalization – important to form our conscience</a:t>
            </a:r>
          </a:p>
          <a:p>
            <a:pPr marL="571500" indent="-457200">
              <a:buFont typeface="Wingdings" panose="05000000000000000000" pitchFamily="2" charset="2"/>
              <a:buChar char="Ø"/>
            </a:pPr>
            <a:r>
              <a:rPr lang="en-US" sz="3700" dirty="0"/>
              <a:t>Plan for salvation</a:t>
            </a:r>
          </a:p>
          <a:p>
            <a:pPr lvl="3"/>
            <a:r>
              <a:rPr lang="en-US" sz="3700" dirty="0"/>
              <a:t>God didn’t take away our free will</a:t>
            </a:r>
          </a:p>
          <a:p>
            <a:pPr lvl="3"/>
            <a:r>
              <a:rPr lang="en-US" sz="3700" dirty="0"/>
              <a:t>Therefore wanted to create a path for us to Him</a:t>
            </a:r>
          </a:p>
          <a:p>
            <a:pPr lvl="1"/>
            <a:endParaRPr lang="en-US" sz="2500" dirty="0"/>
          </a:p>
          <a:p>
            <a:pPr lvl="3"/>
            <a:endParaRPr lang="en-US" sz="2100" dirty="0"/>
          </a:p>
          <a:p>
            <a:r>
              <a:rPr lang="en-US" sz="4300" dirty="0"/>
              <a:t>Sacraments: visible signs instituted by Christ to give </a:t>
            </a:r>
            <a:r>
              <a:rPr lang="en-US" sz="4300"/>
              <a:t>us Grace </a:t>
            </a:r>
            <a:r>
              <a:rPr lang="en-US" sz="4300" dirty="0"/>
              <a:t>and to make us holy</a:t>
            </a:r>
          </a:p>
          <a:p>
            <a:pPr lvl="1"/>
            <a:r>
              <a:rPr lang="en-US" sz="4300" dirty="0"/>
              <a:t>Through the Sacraments, God’s Grace is poured into us</a:t>
            </a:r>
          </a:p>
          <a:p>
            <a:pPr lvl="3"/>
            <a:endParaRPr lang="en-US" dirty="0"/>
          </a:p>
        </p:txBody>
      </p:sp>
    </p:spTree>
    <p:extLst>
      <p:ext uri="{BB962C8B-B14F-4D97-AF65-F5344CB8AC3E}">
        <p14:creationId xmlns:p14="http://schemas.microsoft.com/office/powerpoint/2010/main" val="105837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8941" y="541181"/>
            <a:ext cx="8761413" cy="497910"/>
          </a:xfrm>
        </p:spPr>
        <p:txBody>
          <a:bodyPr/>
          <a:lstStyle/>
          <a:p>
            <a:r>
              <a:rPr lang="en-US" sz="3200" dirty="0">
                <a:solidFill>
                  <a:srgbClr val="7030A0"/>
                </a:solidFill>
              </a:rPr>
              <a:t>Liturgical Calendar</a:t>
            </a:r>
          </a:p>
        </p:txBody>
      </p:sp>
      <p:sp>
        <p:nvSpPr>
          <p:cNvPr id="4" name="TextBox 3"/>
          <p:cNvSpPr txBox="1"/>
          <p:nvPr/>
        </p:nvSpPr>
        <p:spPr>
          <a:xfrm>
            <a:off x="483326" y="1478775"/>
            <a:ext cx="11586754" cy="5632311"/>
          </a:xfrm>
          <a:prstGeom prst="rect">
            <a:avLst/>
          </a:prstGeom>
          <a:noFill/>
        </p:spPr>
        <p:txBody>
          <a:bodyPr wrap="square" rtlCol="0">
            <a:spAutoFit/>
          </a:bodyPr>
          <a:lstStyle/>
          <a:p>
            <a:pPr marL="285750" indent="-285750">
              <a:buFontTx/>
              <a:buChar char="-"/>
            </a:pPr>
            <a:r>
              <a:rPr lang="en-US" b="1" dirty="0"/>
              <a:t>What is Palm Sunday?</a:t>
            </a:r>
          </a:p>
          <a:p>
            <a:pPr marL="285750" indent="-285750">
              <a:buFontTx/>
              <a:buChar char="-"/>
            </a:pPr>
            <a:r>
              <a:rPr lang="en-US" dirty="0"/>
              <a:t> – Last Sunday of Lent</a:t>
            </a:r>
          </a:p>
          <a:p>
            <a:pPr marL="742950" lvl="1" indent="-285750">
              <a:buFontTx/>
              <a:buChar char="-"/>
            </a:pPr>
            <a:r>
              <a:rPr lang="en-US" dirty="0"/>
              <a:t>Commemorates Jesus’ triumphant arrival into Jerusalem</a:t>
            </a:r>
          </a:p>
          <a:p>
            <a:pPr marL="742950" lvl="1" indent="-285750">
              <a:buFontTx/>
              <a:buChar char="-"/>
            </a:pPr>
            <a:r>
              <a:rPr lang="en-US" dirty="0"/>
              <a:t>In Scripture, people placed palms on the ground before Jesus in homage</a:t>
            </a:r>
          </a:p>
          <a:p>
            <a:pPr marL="742950" lvl="1" indent="-285750">
              <a:buFontTx/>
              <a:buChar char="-"/>
            </a:pPr>
            <a:r>
              <a:rPr lang="en-US" dirty="0"/>
              <a:t>Also called Passion Sunday – Frequently the Gospel reading is the Passion narrative</a:t>
            </a:r>
          </a:p>
          <a:p>
            <a:pPr marL="742950" lvl="1" indent="-285750">
              <a:buFontTx/>
              <a:buChar char="-"/>
            </a:pPr>
            <a:r>
              <a:rPr lang="en-US" b="1" dirty="0">
                <a:solidFill>
                  <a:srgbClr val="FF0000"/>
                </a:solidFill>
              </a:rPr>
              <a:t>Red</a:t>
            </a:r>
            <a:r>
              <a:rPr lang="en-US" dirty="0"/>
              <a:t> vestments are frequently worn</a:t>
            </a:r>
          </a:p>
          <a:p>
            <a:pPr marL="742950" lvl="1" indent="-285750">
              <a:buFontTx/>
              <a:buChar char="-"/>
            </a:pPr>
            <a:endParaRPr lang="en-US" dirty="0"/>
          </a:p>
          <a:p>
            <a:pPr marL="285750" indent="-285750">
              <a:buFontTx/>
              <a:buChar char="-"/>
            </a:pPr>
            <a:r>
              <a:rPr lang="en-US" b="1" dirty="0"/>
              <a:t>The Triduum</a:t>
            </a:r>
          </a:p>
          <a:p>
            <a:pPr marL="742950" lvl="1" indent="-285750">
              <a:buFontTx/>
              <a:buChar char="-"/>
            </a:pPr>
            <a:r>
              <a:rPr lang="en-US" dirty="0"/>
              <a:t>Lent is followed by the Triduum – the summit of the Liturgical Year.  Though chronologically three days (Holy Thursday through the evening of Easter Sunday), they are liturgically one day unfolding for us the unity of Christ’s Paschal Mystery. </a:t>
            </a:r>
          </a:p>
          <a:p>
            <a:pPr marL="1200150" lvl="2" indent="-285750">
              <a:buFontTx/>
              <a:buChar char="-"/>
            </a:pPr>
            <a:r>
              <a:rPr lang="en-US" dirty="0"/>
              <a:t>Mass of the Lord’s Supper</a:t>
            </a:r>
          </a:p>
          <a:p>
            <a:pPr marL="1200150" lvl="2" indent="-285750">
              <a:buFontTx/>
              <a:buChar char="-"/>
            </a:pPr>
            <a:r>
              <a:rPr lang="en-US" dirty="0"/>
              <a:t>Good Friday of the Lord’s Passion</a:t>
            </a:r>
          </a:p>
          <a:p>
            <a:pPr marL="1200150" lvl="2" indent="-285750">
              <a:buFontTx/>
              <a:buChar char="-"/>
            </a:pPr>
            <a:r>
              <a:rPr lang="en-US" dirty="0"/>
              <a:t>Mass of the Resurrection of the Lord</a:t>
            </a:r>
          </a:p>
          <a:p>
            <a:pPr marL="742950" lvl="1" indent="-285750">
              <a:buFontTx/>
              <a:buChar char="-"/>
            </a:pPr>
            <a:r>
              <a:rPr lang="en-US" b="1" dirty="0">
                <a:solidFill>
                  <a:srgbClr val="FF0000"/>
                </a:solidFill>
              </a:rPr>
              <a:t>Red</a:t>
            </a:r>
            <a:r>
              <a:rPr lang="en-US" dirty="0"/>
              <a:t> vestments are worn</a:t>
            </a:r>
          </a:p>
          <a:p>
            <a:pPr marL="742950" lvl="1" indent="-285750">
              <a:buFontTx/>
              <a:buChar char="-"/>
            </a:pPr>
            <a:endParaRPr lang="en-US" dirty="0"/>
          </a:p>
          <a:p>
            <a:r>
              <a:rPr lang="en-US" b="1" dirty="0"/>
              <a:t>-    Easter:  </a:t>
            </a:r>
            <a:r>
              <a:rPr lang="en-US" dirty="0"/>
              <a:t>The Triduum culminates in Easter, an Octave ( 8-day) celebration beginning the full Easter season which ends on Pentecost</a:t>
            </a:r>
          </a:p>
          <a:p>
            <a:pPr marL="1200150" lvl="2" indent="-285750">
              <a:buFontTx/>
              <a:buChar char="-"/>
            </a:pPr>
            <a:r>
              <a:rPr lang="en-US" dirty="0"/>
              <a:t>Easter: </a:t>
            </a:r>
            <a:r>
              <a:rPr lang="en-US" b="1" dirty="0"/>
              <a:t>White</a:t>
            </a:r>
            <a:r>
              <a:rPr lang="en-US" dirty="0"/>
              <a:t> or </a:t>
            </a:r>
            <a:r>
              <a:rPr lang="en-US" b="1" dirty="0">
                <a:solidFill>
                  <a:srgbClr val="FFC000"/>
                </a:solidFill>
                <a:effectLst>
                  <a:outerShdw blurRad="38100" dist="38100" dir="2700000" algn="tl">
                    <a:srgbClr val="000000">
                      <a:alpha val="43137"/>
                    </a:srgbClr>
                  </a:outerShdw>
                </a:effectLst>
              </a:rPr>
              <a:t>gold</a:t>
            </a:r>
            <a:r>
              <a:rPr lang="en-US" dirty="0"/>
              <a:t> vestments</a:t>
            </a:r>
          </a:p>
          <a:p>
            <a:pPr marL="742950" lvl="1" indent="-285750">
              <a:buFontTx/>
              <a:buChar char="-"/>
            </a:pPr>
            <a:endParaRPr lang="en-US" dirty="0"/>
          </a:p>
        </p:txBody>
      </p:sp>
    </p:spTree>
    <p:extLst>
      <p:ext uri="{BB962C8B-B14F-4D97-AF65-F5344CB8AC3E}">
        <p14:creationId xmlns:p14="http://schemas.microsoft.com/office/powerpoint/2010/main" val="6542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500"/>
                                        <p:tgtEl>
                                          <p:spTgt spid="4">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animEffect transition="in" filter="fade">
                                      <p:cBhvr>
                                        <p:cTn id="54" dur="500"/>
                                        <p:tgtEl>
                                          <p:spTgt spid="4">
                                            <p:txEl>
                                              <p:pRg st="14" end="1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fade">
                                      <p:cBhvr>
                                        <p:cTn id="5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t>
            </a:r>
            <a:r>
              <a:rPr lang="en-US"/>
              <a:t>the Pretzel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923" y="3874893"/>
            <a:ext cx="3990386" cy="28541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85" y="2347555"/>
            <a:ext cx="2907324" cy="27598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909" y="2347555"/>
            <a:ext cx="4335014" cy="4363347"/>
          </a:xfrm>
          <a:prstGeom prst="rect">
            <a:avLst/>
          </a:prstGeom>
        </p:spPr>
      </p:pic>
    </p:spTree>
    <p:extLst>
      <p:ext uri="{BB962C8B-B14F-4D97-AF65-F5344CB8AC3E}">
        <p14:creationId xmlns:p14="http://schemas.microsoft.com/office/powerpoint/2010/main" val="195344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50"/>
            <a:ext cx="12192000" cy="6805750"/>
          </a:xfrm>
          <a:prstGeom prst="rect">
            <a:avLst/>
          </a:prstGeom>
        </p:spPr>
      </p:pic>
      <p:sp>
        <p:nvSpPr>
          <p:cNvPr id="4" name="TextBox 3"/>
          <p:cNvSpPr txBox="1"/>
          <p:nvPr/>
        </p:nvSpPr>
        <p:spPr>
          <a:xfrm>
            <a:off x="2220687" y="2922814"/>
            <a:ext cx="9731828" cy="3908762"/>
          </a:xfrm>
          <a:prstGeom prst="rect">
            <a:avLst/>
          </a:prstGeom>
          <a:noFill/>
        </p:spPr>
        <p:txBody>
          <a:bodyPr wrap="square" rtlCol="0">
            <a:spAutoFit/>
          </a:bodyPr>
          <a:lstStyle/>
          <a:p>
            <a:r>
              <a:rPr lang="en-US" sz="3200" dirty="0">
                <a:latin typeface="Marker Felt Thin" charset="0"/>
                <a:ea typeface="Marker Felt Thin" charset="0"/>
                <a:cs typeface="Marker Felt Thin" charset="0"/>
              </a:rPr>
              <a:t>“Laissez les </a:t>
            </a:r>
            <a:r>
              <a:rPr lang="en-US" sz="3200" dirty="0" err="1">
                <a:latin typeface="Marker Felt Thin" charset="0"/>
                <a:ea typeface="Marker Felt Thin" charset="0"/>
                <a:cs typeface="Marker Felt Thin" charset="0"/>
              </a:rPr>
              <a:t>bons</a:t>
            </a:r>
            <a:r>
              <a:rPr lang="en-US" sz="3200" dirty="0">
                <a:latin typeface="Marker Felt Thin" charset="0"/>
                <a:ea typeface="Marker Felt Thin" charset="0"/>
                <a:cs typeface="Marker Felt Thin" charset="0"/>
              </a:rPr>
              <a:t> temps </a:t>
            </a:r>
            <a:r>
              <a:rPr lang="en-US" sz="3200" dirty="0" err="1">
                <a:latin typeface="Marker Felt Thin" charset="0"/>
                <a:ea typeface="Marker Felt Thin" charset="0"/>
                <a:cs typeface="Marker Felt Thin" charset="0"/>
              </a:rPr>
              <a:t>rouler</a:t>
            </a:r>
            <a:r>
              <a:rPr lang="is-IS" sz="3200" dirty="0">
                <a:latin typeface="Marker Felt Thin" charset="0"/>
                <a:ea typeface="Marker Felt Thin" charset="0"/>
                <a:cs typeface="Marker Felt Thin" charset="0"/>
              </a:rPr>
              <a:t>…..”</a:t>
            </a:r>
          </a:p>
          <a:p>
            <a:endParaRPr lang="en-US" dirty="0"/>
          </a:p>
          <a:p>
            <a:r>
              <a:rPr lang="en-US" dirty="0"/>
              <a:t>Mardi Gras or ”Fat Tuesday”</a:t>
            </a:r>
          </a:p>
          <a:p>
            <a:pPr lvl="1"/>
            <a:r>
              <a:rPr lang="en-US" dirty="0"/>
              <a:t>Evening before Ash Wednesday </a:t>
            </a:r>
          </a:p>
          <a:p>
            <a:endParaRPr lang="en-US" dirty="0"/>
          </a:p>
          <a:p>
            <a:r>
              <a:rPr lang="en-US" dirty="0"/>
              <a:t>Partake of rich foods and treats before entering the season of fasting, abstinence, confession and penance</a:t>
            </a:r>
          </a:p>
          <a:p>
            <a:endParaRPr lang="en-US" dirty="0"/>
          </a:p>
          <a:p>
            <a:r>
              <a:rPr lang="en-US" dirty="0"/>
              <a:t>Carnival is derived from Latin ”carne vale” which means “farewell to meat” or “farewell to flesh</a:t>
            </a:r>
          </a:p>
          <a:p>
            <a:endParaRPr lang="en-US" dirty="0"/>
          </a:p>
          <a:p>
            <a:r>
              <a:rPr lang="en-US" dirty="0"/>
              <a:t>Colors of Mardi Gras are the colors of our Liturgical Calendar!</a:t>
            </a:r>
          </a:p>
          <a:p>
            <a:endParaRPr lang="en-US" dirty="0"/>
          </a:p>
        </p:txBody>
      </p:sp>
    </p:spTree>
    <p:extLst>
      <p:ext uri="{BB962C8B-B14F-4D97-AF65-F5344CB8AC3E}">
        <p14:creationId xmlns:p14="http://schemas.microsoft.com/office/powerpoint/2010/main" val="13704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Fun Food Facts:</a:t>
            </a:r>
          </a:p>
        </p:txBody>
      </p:sp>
      <p:sp>
        <p:nvSpPr>
          <p:cNvPr id="3" name="Content Placeholder 2"/>
          <p:cNvSpPr>
            <a:spLocks noGrp="1"/>
          </p:cNvSpPr>
          <p:nvPr>
            <p:ph idx="1"/>
          </p:nvPr>
        </p:nvSpPr>
        <p:spPr>
          <a:xfrm>
            <a:off x="1122830" y="2063749"/>
            <a:ext cx="8825659" cy="3416300"/>
          </a:xfrm>
        </p:spPr>
        <p:txBody>
          <a:bodyPr/>
          <a:lstStyle/>
          <a:p>
            <a:r>
              <a:rPr lang="en-US" dirty="0"/>
              <a:t>The McDonald’s Fish Fillet sandwich was invented in 1962 by Lou </a:t>
            </a:r>
            <a:r>
              <a:rPr lang="en-US" dirty="0" err="1"/>
              <a:t>Groen</a:t>
            </a:r>
            <a:r>
              <a:rPr lang="en-US" dirty="0"/>
              <a:t>, a franchise holder in Cincinnati, Ohio.  His restaurant was located in a predominantly Catholic neighborhood.  Pre-Vatican II, abstinence from meat applied to all Fridays, and he came up with a popular way to combat the drop in hamburger sales on Fridays!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041" y="3771899"/>
            <a:ext cx="4533514" cy="2939143"/>
          </a:xfrm>
          <a:prstGeom prst="rect">
            <a:avLst/>
          </a:prstGeom>
        </p:spPr>
      </p:pic>
    </p:spTree>
    <p:extLst>
      <p:ext uri="{BB962C8B-B14F-4D97-AF65-F5344CB8AC3E}">
        <p14:creationId xmlns:p14="http://schemas.microsoft.com/office/powerpoint/2010/main" val="145481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latin typeface="Apple Chancery" charset="0"/>
                <a:ea typeface="Apple Chancery" charset="0"/>
                <a:cs typeface="Apple Chancery" charset="0"/>
              </a:rPr>
            </a:br>
            <a:r>
              <a:rPr lang="en-US" dirty="0">
                <a:latin typeface="Apple Chancery" charset="0"/>
                <a:ea typeface="Apple Chancery" charset="0"/>
                <a:cs typeface="Apple Chancery" charset="0"/>
              </a:rPr>
              <a:t>Why do we have a liturgical calendar?</a:t>
            </a:r>
            <a:br>
              <a:rPr lang="en-US" dirty="0">
                <a:latin typeface="Apple Chancery" charset="0"/>
                <a:ea typeface="Apple Chancery" charset="0"/>
                <a:cs typeface="Apple Chancery" charset="0"/>
              </a:rPr>
            </a:br>
            <a:endParaRPr lang="en-US" dirty="0"/>
          </a:p>
        </p:txBody>
      </p:sp>
      <p:sp>
        <p:nvSpPr>
          <p:cNvPr id="3" name="Content Placeholder 2"/>
          <p:cNvSpPr>
            <a:spLocks noGrp="1"/>
          </p:cNvSpPr>
          <p:nvPr>
            <p:ph idx="1"/>
          </p:nvPr>
        </p:nvSpPr>
        <p:spPr>
          <a:xfrm>
            <a:off x="1154954" y="2409987"/>
            <a:ext cx="9334520" cy="2347994"/>
          </a:xfrm>
        </p:spPr>
        <p:txBody>
          <a:bodyPr anchor="ctr">
            <a:normAutofit fontScale="62500" lnSpcReduction="20000"/>
          </a:bodyPr>
          <a:lstStyle/>
          <a:p>
            <a:pPr marL="0" indent="0">
              <a:buNone/>
            </a:pPr>
            <a:endParaRPr lang="en-US" dirty="0"/>
          </a:p>
          <a:p>
            <a:pPr marL="0" indent="0">
              <a:buNone/>
            </a:pPr>
            <a:r>
              <a:rPr lang="en-US" sz="3200" b="1" dirty="0"/>
              <a:t>Purpose:</a:t>
            </a:r>
            <a:r>
              <a:rPr lang="en-US" sz="3200" dirty="0"/>
              <a:t> To unify the faithful in orienting our days around the person of Jesus</a:t>
            </a:r>
          </a:p>
          <a:p>
            <a:pPr marL="0" indent="0" algn="ctr">
              <a:buNone/>
            </a:pPr>
            <a:endParaRPr lang="en-US" sz="3200" dirty="0">
              <a:latin typeface="Apple Chancery" charset="0"/>
              <a:ea typeface="Apple Chancery" charset="0"/>
              <a:cs typeface="Apple Chancery" charset="0"/>
            </a:endParaRPr>
          </a:p>
          <a:p>
            <a:pPr marL="0" indent="0">
              <a:buNone/>
            </a:pPr>
            <a:r>
              <a:rPr lang="en-US" sz="2800" dirty="0"/>
              <a:t>	       </a:t>
            </a:r>
            <a:r>
              <a:rPr lang="en-US" sz="2800" u="sng" dirty="0"/>
              <a:t>CCC 1194</a:t>
            </a:r>
            <a:r>
              <a:rPr lang="en-US" sz="2800" dirty="0"/>
              <a:t>: “The Church, ‘in the course of the year</a:t>
            </a:r>
            <a:r>
              <a:rPr lang="is-IS" sz="2800" dirty="0"/>
              <a:t>…unfolds the whole    	  		mystery of Christ from his Incarnation and Nativity through his Ascension, 	  		to Pentecost and the expectation of the blessed 	hope of the coming of 			the Lord”</a:t>
            </a:r>
          </a:p>
        </p:txBody>
      </p:sp>
      <p:sp>
        <p:nvSpPr>
          <p:cNvPr id="4" name="TextBox 3"/>
          <p:cNvSpPr txBox="1"/>
          <p:nvPr/>
        </p:nvSpPr>
        <p:spPr>
          <a:xfrm>
            <a:off x="3931471" y="4980629"/>
            <a:ext cx="7393577" cy="1200329"/>
          </a:xfrm>
          <a:prstGeom prst="rect">
            <a:avLst/>
          </a:prstGeom>
          <a:noFill/>
        </p:spPr>
        <p:txBody>
          <a:bodyPr wrap="square" rtlCol="0">
            <a:spAutoFit/>
          </a:bodyPr>
          <a:lstStyle/>
          <a:p>
            <a:r>
              <a:rPr lang="en-US" sz="2400" dirty="0">
                <a:solidFill>
                  <a:srgbClr val="0070C0"/>
                </a:solidFill>
                <a:latin typeface="Apple Chancery" charset="0"/>
                <a:ea typeface="Apple Chancery" charset="0"/>
                <a:cs typeface="Apple Chancery" charset="0"/>
              </a:rPr>
              <a:t>“In the absence of the Liturgical Calendar we will structure our lives around whatever shouts at us most loudly”</a:t>
            </a:r>
            <a:r>
              <a:rPr lang="en-US" sz="2000" dirty="0">
                <a:solidFill>
                  <a:srgbClr val="0070C0"/>
                </a:solidFill>
                <a:latin typeface="Apple Chancery" charset="0"/>
                <a:ea typeface="Apple Chancery" charset="0"/>
                <a:cs typeface="Apple Chancery" charset="0"/>
              </a:rPr>
              <a:t>  </a:t>
            </a:r>
            <a:r>
              <a:rPr lang="en-US" sz="2000" dirty="0">
                <a:ea typeface="Apple Chancery" charset="0"/>
                <a:cs typeface="Apple Chancery" charset="0"/>
              </a:rPr>
              <a:t> </a:t>
            </a:r>
            <a:r>
              <a:rPr lang="en-US" sz="1400" dirty="0" err="1">
                <a:ea typeface="Apple Chancery" charset="0"/>
                <a:cs typeface="Apple Chancery" charset="0"/>
              </a:rPr>
              <a:t>www.osv.com</a:t>
            </a:r>
            <a:endParaRPr lang="en-US" sz="1400" dirty="0">
              <a:solidFill>
                <a:srgbClr val="0070C0"/>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17704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570883"/>
            <a:ext cx="8761413" cy="706964"/>
          </a:xfrm>
        </p:spPr>
        <p:txBody>
          <a:bodyPr/>
          <a:lstStyle/>
          <a:p>
            <a:r>
              <a:rPr lang="en-US" sz="2400" u="sng" dirty="0">
                <a:solidFill>
                  <a:srgbClr val="7030A0"/>
                </a:solidFill>
              </a:rPr>
              <a:t>What is the liturgical calendar?</a:t>
            </a:r>
          </a:p>
        </p:txBody>
      </p:sp>
      <p:sp>
        <p:nvSpPr>
          <p:cNvPr id="3" name="Content Placeholder 2"/>
          <p:cNvSpPr>
            <a:spLocks noGrp="1"/>
          </p:cNvSpPr>
          <p:nvPr>
            <p:ph idx="1"/>
          </p:nvPr>
        </p:nvSpPr>
        <p:spPr>
          <a:xfrm>
            <a:off x="1154954" y="1277847"/>
            <a:ext cx="8825659" cy="4741953"/>
          </a:xfrm>
        </p:spPr>
        <p:txBody>
          <a:bodyPr>
            <a:noAutofit/>
          </a:bodyPr>
          <a:lstStyle/>
          <a:p>
            <a:pPr marL="0" indent="0">
              <a:buNone/>
            </a:pPr>
            <a:endParaRPr lang="en-US" dirty="0"/>
          </a:p>
          <a:p>
            <a:pPr marL="0" indent="0">
              <a:buNone/>
            </a:pPr>
            <a:r>
              <a:rPr lang="en-US" dirty="0"/>
              <a:t>Schedule established for the Roman Catholic Church universal </a:t>
            </a:r>
          </a:p>
          <a:p>
            <a:pPr lvl="2"/>
            <a:r>
              <a:rPr lang="en-US" sz="1800" dirty="0"/>
              <a:t>Seasons:  direct our focus to a particular part of Jesus’ life, ministry, mission</a:t>
            </a:r>
          </a:p>
          <a:p>
            <a:pPr lvl="2"/>
            <a:r>
              <a:rPr lang="en-US" sz="1800" dirty="0"/>
              <a:t>Seasons visually identified by liturgical colors for clerical vestments and church decorations </a:t>
            </a:r>
          </a:p>
          <a:p>
            <a:pPr lvl="2"/>
            <a:r>
              <a:rPr lang="en-US" sz="1800" dirty="0"/>
              <a:t>Scripture readings for every Roman Catholic Mass throughout the world</a:t>
            </a:r>
          </a:p>
          <a:p>
            <a:pPr lvl="2"/>
            <a:r>
              <a:rPr lang="en-US" sz="1800" dirty="0"/>
              <a:t>Calendar of Feast days (</a:t>
            </a:r>
            <a:r>
              <a:rPr lang="en-US" sz="1800" dirty="0" err="1"/>
              <a:t>Sts</a:t>
            </a:r>
            <a:r>
              <a:rPr lang="en-US" sz="1800" dirty="0"/>
              <a:t>. Martha, Mary, and Lazarus, St. Patrick, Our Lady of Guadalupe) and Holy Days of Obligation                                              			(e.g. Immaculate Conception Dec. 8</a:t>
            </a:r>
          </a:p>
          <a:p>
            <a:pPr marL="914400" lvl="2" indent="0">
              <a:buNone/>
            </a:pPr>
            <a:endParaRPr lang="en-US" sz="1800" dirty="0"/>
          </a:p>
          <a:p>
            <a:pPr lvl="2">
              <a:buFont typeface="Wingdings" charset="2"/>
              <a:buChar char="Ø"/>
            </a:pPr>
            <a:r>
              <a:rPr lang="en-US" sz="1800" dirty="0"/>
              <a:t>          </a:t>
            </a:r>
            <a:r>
              <a:rPr lang="en-US" sz="2400" b="1" dirty="0">
                <a:ea typeface="Apple Chancery" charset="0"/>
                <a:cs typeface="Apple Chancery" charset="0"/>
              </a:rPr>
              <a:t>Who are the saints?</a:t>
            </a:r>
            <a:endParaRPr lang="en-US" sz="2400" b="1" dirty="0"/>
          </a:p>
          <a:p>
            <a:pPr marL="914400" lvl="2" indent="0">
              <a:buNone/>
            </a:pPr>
            <a:endParaRPr lang="en-US" sz="1600" dirty="0"/>
          </a:p>
          <a:p>
            <a:pPr marL="0" indent="0">
              <a:buNone/>
            </a:pPr>
            <a:endParaRPr lang="en-US" dirty="0"/>
          </a:p>
          <a:p>
            <a:pPr marL="914400" lvl="2" indent="0">
              <a:buNone/>
            </a:pPr>
            <a:endParaRPr lang="en-US" dirty="0"/>
          </a:p>
          <a:p>
            <a:pPr marL="914400" lvl="2" indent="0">
              <a:buNone/>
            </a:pPr>
            <a:endParaRPr lang="en-US" dirty="0"/>
          </a:p>
          <a:p>
            <a:pPr marL="914400" lvl="2" indent="0">
              <a:buNone/>
            </a:pPr>
            <a:r>
              <a:rPr lang="en-US" sz="1200" dirty="0"/>
              <a:t>           </a:t>
            </a:r>
          </a:p>
        </p:txBody>
      </p:sp>
      <p:sp>
        <p:nvSpPr>
          <p:cNvPr id="4" name="TextBox 3"/>
          <p:cNvSpPr txBox="1"/>
          <p:nvPr/>
        </p:nvSpPr>
        <p:spPr>
          <a:xfrm>
            <a:off x="8722760" y="4777483"/>
            <a:ext cx="2465797" cy="1654139"/>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9718766" y="4533107"/>
            <a:ext cx="2278742" cy="2067029"/>
          </a:xfrm>
          <a:prstGeom prst="rect">
            <a:avLst/>
          </a:prstGeom>
        </p:spPr>
      </p:pic>
    </p:spTree>
    <p:extLst>
      <p:ext uri="{BB962C8B-B14F-4D97-AF65-F5344CB8AC3E}">
        <p14:creationId xmlns:p14="http://schemas.microsoft.com/office/powerpoint/2010/main" val="383978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01784" y="143936"/>
            <a:ext cx="8761413" cy="706964"/>
          </a:xfrm>
        </p:spPr>
        <p:txBody>
          <a:bodyPr/>
          <a:lstStyle/>
          <a:p>
            <a:pPr algn="ctr"/>
            <a:r>
              <a:rPr lang="en-US" u="sng" dirty="0">
                <a:solidFill>
                  <a:schemeClr val="tx1"/>
                </a:solidFill>
              </a:rPr>
              <a:t>Liturgical Calendar</a:t>
            </a:r>
            <a:endParaRPr lang="en-US" dirty="0"/>
          </a:p>
        </p:txBody>
      </p:sp>
      <p:sp>
        <p:nvSpPr>
          <p:cNvPr id="3" name="Content Placeholder 2"/>
          <p:cNvSpPr>
            <a:spLocks noGrp="1"/>
          </p:cNvSpPr>
          <p:nvPr>
            <p:ph idx="1"/>
          </p:nvPr>
        </p:nvSpPr>
        <p:spPr>
          <a:xfrm>
            <a:off x="5408024" y="1098353"/>
            <a:ext cx="6074228" cy="4921447"/>
          </a:xfrm>
        </p:spPr>
        <p:txBody>
          <a:bodyPr/>
          <a:lstStyle/>
          <a:p>
            <a:r>
              <a:rPr lang="en-US" u="sng" dirty="0"/>
              <a:t>Lent</a:t>
            </a:r>
          </a:p>
          <a:p>
            <a:endParaRPr lang="en-US" u="sng" dirty="0"/>
          </a:p>
          <a:p>
            <a:r>
              <a:rPr lang="en-US" u="sng" dirty="0"/>
              <a:t>Triduum</a:t>
            </a:r>
          </a:p>
          <a:p>
            <a:pPr lvl="1"/>
            <a:endParaRPr lang="en-US" b="1" i="1" dirty="0">
              <a:solidFill>
                <a:srgbClr val="FF0000"/>
              </a:solidFill>
            </a:endParaRPr>
          </a:p>
          <a:p>
            <a:r>
              <a:rPr lang="en-US" u="sng" dirty="0"/>
              <a:t>Easter</a:t>
            </a:r>
          </a:p>
          <a:p>
            <a:endParaRPr lang="en-US" u="sng" dirty="0"/>
          </a:p>
          <a:p>
            <a:endParaRPr lang="en-US" u="sng" dirty="0"/>
          </a:p>
          <a:p>
            <a:pPr marL="0" indent="0">
              <a:buNone/>
            </a:pPr>
            <a:r>
              <a:rPr lang="en-US" dirty="0"/>
              <a:t>                          …stay tuned…</a:t>
            </a:r>
          </a:p>
          <a:p>
            <a:endParaRPr lang="en-US" u="sng" dirty="0"/>
          </a:p>
          <a:p>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5" y="1098353"/>
            <a:ext cx="4581146" cy="4597053"/>
          </a:xfrm>
          <a:prstGeom prst="rect">
            <a:avLst/>
          </a:prstGeom>
        </p:spPr>
      </p:pic>
    </p:spTree>
    <p:extLst>
      <p:ext uri="{BB962C8B-B14F-4D97-AF65-F5344CB8AC3E}">
        <p14:creationId xmlns:p14="http://schemas.microsoft.com/office/powerpoint/2010/main" val="11472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Lucida Handwriting" charset="0"/>
                <a:ea typeface="Lucida Handwriting" charset="0"/>
                <a:cs typeface="Lucida Handwriting" charset="0"/>
              </a:rPr>
              <a:t>What is Lent?</a:t>
            </a:r>
          </a:p>
        </p:txBody>
      </p:sp>
      <p:sp>
        <p:nvSpPr>
          <p:cNvPr id="4" name="Content Placeholder 3"/>
          <p:cNvSpPr>
            <a:spLocks noGrp="1"/>
          </p:cNvSpPr>
          <p:nvPr>
            <p:ph idx="1"/>
          </p:nvPr>
        </p:nvSpPr>
        <p:spPr/>
        <p:txBody>
          <a:bodyPr>
            <a:normAutofit fontScale="85000" lnSpcReduction="10000"/>
          </a:bodyPr>
          <a:lstStyle/>
          <a:p>
            <a:pPr marL="0" indent="0">
              <a:buNone/>
            </a:pPr>
            <a:r>
              <a:rPr lang="en-US" sz="2600" dirty="0">
                <a:ea typeface="Palatino" charset="0"/>
                <a:cs typeface="Palatino" charset="0"/>
              </a:rPr>
              <a:t>Period of introspection, fasting, penance, and prayer leading to Easter</a:t>
            </a:r>
          </a:p>
          <a:p>
            <a:pPr marL="0" indent="0">
              <a:buNone/>
            </a:pPr>
            <a:endParaRPr lang="en-US" sz="2200" dirty="0"/>
          </a:p>
          <a:p>
            <a:pPr marL="0" indent="0">
              <a:buNone/>
            </a:pPr>
            <a:endParaRPr lang="en-US" dirty="0"/>
          </a:p>
          <a:p>
            <a:pPr marL="0" indent="0">
              <a:buNone/>
            </a:pPr>
            <a:r>
              <a:rPr lang="en-US" sz="2600" dirty="0">
                <a:ea typeface="Palatino" charset="0"/>
                <a:cs typeface="Palatino" charset="0"/>
              </a:rPr>
              <a:t>“Lent is a period of spiritual ’combat’ which we must experience alongside Jesus, not with pride and presumption, but using the arms of faith: prayer, listening to the word of God and penance.  In this way we will be able to celebrate Easter in truth, ready to renew the promises of our Baptism.”</a:t>
            </a:r>
          </a:p>
          <a:p>
            <a:pPr marL="3657600" lvl="8" indent="0">
              <a:buNone/>
            </a:pPr>
            <a:r>
              <a:rPr lang="en-US" sz="1700" dirty="0">
                <a:ea typeface="Palatino" charset="0"/>
                <a:cs typeface="Palatino" charset="0"/>
              </a:rPr>
              <a:t>                                           -  </a:t>
            </a:r>
            <a:r>
              <a:rPr lang="en-US" sz="1900" dirty="0">
                <a:ea typeface="Palatino" charset="0"/>
                <a:cs typeface="Palatino" charset="0"/>
              </a:rPr>
              <a:t>Pope Benedict XVI</a:t>
            </a:r>
            <a:endParaRPr lang="en-US" sz="1300" dirty="0">
              <a:ea typeface="Palatino" charset="0"/>
              <a:cs typeface="Palatino" charset="0"/>
            </a:endParaRPr>
          </a:p>
        </p:txBody>
      </p:sp>
    </p:spTree>
    <p:extLst>
      <p:ext uri="{BB962C8B-B14F-4D97-AF65-F5344CB8AC3E}">
        <p14:creationId xmlns:p14="http://schemas.microsoft.com/office/powerpoint/2010/main" val="93263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50000">
              <a:srgbClr val="7030A0">
                <a:tint val="44500"/>
                <a:satMod val="160000"/>
                <a:alpha val="70000"/>
              </a:srgbClr>
            </a:gs>
            <a:gs pos="100000">
              <a:srgbClr val="7030A0">
                <a:tint val="23500"/>
                <a:satMod val="160000"/>
              </a:srgbClr>
            </a:gs>
          </a:gsLst>
          <a:lin ang="108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1886" y="326571"/>
            <a:ext cx="11521439" cy="6257109"/>
          </a:xfrm>
          <a:gradFill flip="none" rotWithShape="1">
            <a:gsLst>
              <a:gs pos="50000">
                <a:srgbClr val="7030A0">
                  <a:tint val="44500"/>
                  <a:satMod val="160000"/>
                </a:srgbClr>
              </a:gs>
              <a:gs pos="100000">
                <a:srgbClr val="7030A0">
                  <a:tint val="23500"/>
                  <a:satMod val="160000"/>
                </a:srgbClr>
              </a:gs>
            </a:gsLst>
            <a:lin ang="10800000" scaled="1"/>
            <a:tileRect/>
          </a:gradFill>
          <a:ln w="57150" cap="rnd" cmpd="thickThin">
            <a:solidFill>
              <a:schemeClr val="accent6">
                <a:lumMod val="50000"/>
              </a:schemeClr>
            </a:solidFill>
          </a:ln>
        </p:spPr>
        <p:txBody>
          <a:bodyPr/>
          <a:lstStyle/>
          <a:p>
            <a:pPr marL="0" indent="0">
              <a:buNone/>
            </a:pPr>
            <a:endParaRPr lang="en-US" dirty="0"/>
          </a:p>
          <a:p>
            <a:pPr marL="0" indent="0">
              <a:buNone/>
            </a:pPr>
            <a:r>
              <a:rPr lang="en-US" sz="3200" u="sng" dirty="0"/>
              <a:t>How did the Lenten observance come about?</a:t>
            </a:r>
          </a:p>
          <a:p>
            <a:pPr marL="0" indent="0">
              <a:buNone/>
            </a:pPr>
            <a:endParaRPr lang="en-US" sz="3200" dirty="0"/>
          </a:p>
          <a:p>
            <a:pPr marL="0" indent="0">
              <a:buNone/>
            </a:pPr>
            <a:r>
              <a:rPr lang="en-US" sz="3200" dirty="0"/>
              <a:t>Developed in the 4</a:t>
            </a:r>
            <a:r>
              <a:rPr lang="en-US" sz="3200" baseline="30000" dirty="0"/>
              <a:t>th</a:t>
            </a:r>
            <a:r>
              <a:rPr lang="en-US" sz="3200" dirty="0"/>
              <a:t> Century:</a:t>
            </a:r>
          </a:p>
          <a:p>
            <a:pPr marL="457200" lvl="1" indent="0">
              <a:buNone/>
            </a:pPr>
            <a:r>
              <a:rPr lang="en-US" sz="2800" dirty="0"/>
              <a:t>- Time of intense preparation for those catechumens preparing to receive the Sacraments of Initiation (Baptism, Confirmation, Eucharist) at Easter</a:t>
            </a:r>
          </a:p>
          <a:p>
            <a:pPr marL="457200" lvl="1" indent="0">
              <a:buNone/>
            </a:pPr>
            <a:r>
              <a:rPr lang="en-US" sz="2800" dirty="0"/>
              <a:t>- This preparation was seen as beneficial for ongoing conversion for those Christians who had fallen back into serious sin after Baptism</a:t>
            </a:r>
          </a:p>
          <a:p>
            <a:pPr marL="914400" lvl="2" indent="0">
              <a:buNone/>
            </a:pPr>
            <a:r>
              <a:rPr lang="en-US" sz="2400" b="1" dirty="0">
                <a:solidFill>
                  <a:schemeClr val="accent6">
                    <a:lumMod val="50000"/>
                  </a:schemeClr>
                </a:solidFill>
              </a:rPr>
              <a:t>Therefore, the community at large accompanied the catechumenates on their journey and prepared to renew their baptismal vows at Easter</a:t>
            </a:r>
          </a:p>
          <a:p>
            <a:pPr marL="457200" lvl="1" indent="0">
              <a:buNone/>
            </a:pPr>
            <a:endParaRPr lang="en-US" sz="2800" dirty="0"/>
          </a:p>
        </p:txBody>
      </p:sp>
    </p:spTree>
    <p:extLst>
      <p:ext uri="{BB962C8B-B14F-4D97-AF65-F5344CB8AC3E}">
        <p14:creationId xmlns:p14="http://schemas.microsoft.com/office/powerpoint/2010/main" val="24233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50000">
              <a:srgbClr val="7030A0">
                <a:tint val="44500"/>
                <a:satMod val="160000"/>
                <a:alpha val="70000"/>
              </a:srgbClr>
            </a:gs>
            <a:gs pos="100000">
              <a:srgbClr val="7030A0">
                <a:tint val="23500"/>
                <a:satMod val="160000"/>
              </a:srgbClr>
            </a:gs>
          </a:gsLst>
          <a:lin ang="10800000" scaled="1"/>
        </a:gra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48194" y="248194"/>
            <a:ext cx="11808823" cy="6400799"/>
          </a:xfrm>
          <a:prstGeom prst="rect">
            <a:avLst/>
          </a:prstGeom>
          <a:gradFill flip="none" rotWithShape="1">
            <a:gsLst>
              <a:gs pos="50000">
                <a:srgbClr val="7030A0">
                  <a:tint val="44500"/>
                  <a:satMod val="160000"/>
                </a:srgbClr>
              </a:gs>
              <a:gs pos="100000">
                <a:srgbClr val="7030A0">
                  <a:tint val="23500"/>
                  <a:satMod val="160000"/>
                </a:srgbClr>
              </a:gs>
            </a:gsLst>
            <a:lin ang="10800000" scaled="1"/>
            <a:tileRect/>
          </a:gradFill>
          <a:ln w="57150" cap="rnd" cmpd="thickThin">
            <a:solidFill>
              <a:schemeClr val="accent6">
                <a:lumMod val="50000"/>
              </a:schemeClr>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US" dirty="0"/>
          </a:p>
          <a:p>
            <a:pPr marL="0" indent="0">
              <a:buNone/>
            </a:pPr>
            <a:r>
              <a:rPr lang="en-US" sz="2800" u="sng" dirty="0"/>
              <a:t>Why is it called Lent?</a:t>
            </a:r>
          </a:p>
          <a:p>
            <a:pPr marL="0" indent="0">
              <a:buNone/>
            </a:pPr>
            <a:endParaRPr lang="en-US" sz="2800" dirty="0"/>
          </a:p>
          <a:p>
            <a:pPr marL="0" indent="0">
              <a:buNone/>
            </a:pPr>
            <a:r>
              <a:rPr lang="en-US" sz="2800" dirty="0"/>
              <a:t>	The word Lent is derived from the Middle English word </a:t>
            </a:r>
            <a:r>
              <a:rPr lang="en-US" sz="2800" b="1" i="1" dirty="0" err="1"/>
              <a:t>lenten</a:t>
            </a:r>
            <a:r>
              <a:rPr lang="en-US" sz="2800" dirty="0"/>
              <a:t>, meaning springtime – the time of lengthening days</a:t>
            </a:r>
          </a:p>
          <a:p>
            <a:pPr marL="0" indent="0">
              <a:buNone/>
            </a:pPr>
            <a:endParaRPr lang="en-US" sz="2800" dirty="0"/>
          </a:p>
          <a:p>
            <a:pPr marL="0" indent="0">
              <a:buNone/>
            </a:pPr>
            <a:r>
              <a:rPr lang="en-US" sz="2800" u="sng" dirty="0"/>
              <a:t>Why forty days?</a:t>
            </a:r>
          </a:p>
          <a:p>
            <a:pPr marL="0" indent="0">
              <a:buNone/>
            </a:pPr>
            <a:r>
              <a:rPr lang="en-US" sz="2800" dirty="0"/>
              <a:t>	- The length of Jesus’ fasting and temptation in the desert </a:t>
            </a:r>
            <a:r>
              <a:rPr lang="en-US" sz="2600" dirty="0"/>
              <a:t>(Luke 4:1-13)</a:t>
            </a:r>
            <a:endParaRPr lang="en-US" sz="2800" dirty="0"/>
          </a:p>
          <a:p>
            <a:pPr marL="0" indent="0">
              <a:buNone/>
            </a:pPr>
            <a:r>
              <a:rPr lang="en-US" sz="2800" dirty="0"/>
              <a:t>	- Moses stayed on the mountain with the Lord 40 days </a:t>
            </a:r>
            <a:r>
              <a:rPr lang="en-US" sz="2600" dirty="0"/>
              <a:t>(Exodus 24:18)</a:t>
            </a:r>
          </a:p>
          <a:p>
            <a:pPr marL="0" indent="0">
              <a:buNone/>
            </a:pPr>
            <a:r>
              <a:rPr lang="en-US" sz="2800" dirty="0"/>
              <a:t>	- Elijah traveled 40 days to </a:t>
            </a:r>
            <a:r>
              <a:rPr lang="en-US" sz="2800" dirty="0" err="1"/>
              <a:t>Horeb</a:t>
            </a:r>
            <a:r>
              <a:rPr lang="en-US" sz="2800" dirty="0"/>
              <a:t> to encounter the Lord </a:t>
            </a:r>
            <a:r>
              <a:rPr lang="en-US" sz="2600" dirty="0"/>
              <a:t>(Kings 19:8)</a:t>
            </a:r>
          </a:p>
          <a:p>
            <a:pPr marL="0" indent="0">
              <a:buNone/>
            </a:pPr>
            <a:r>
              <a:rPr lang="en-US" sz="2800" dirty="0"/>
              <a:t>	- Israelites wandered and were tested in the wilderness for 40 years</a:t>
            </a:r>
          </a:p>
        </p:txBody>
      </p:sp>
    </p:spTree>
    <p:extLst>
      <p:ext uri="{BB962C8B-B14F-4D97-AF65-F5344CB8AC3E}">
        <p14:creationId xmlns:p14="http://schemas.microsoft.com/office/powerpoint/2010/main" val="55563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dissolv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dissolv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dissolv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dissolv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dissolv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169818" y="169817"/>
            <a:ext cx="11743508" cy="64399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w="57150" cap="rnd" cmpd="thickThin">
            <a:solidFill>
              <a:schemeClr val="accent6">
                <a:lumMod val="50000"/>
              </a:schemeClr>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US" sz="2400" b="1" dirty="0"/>
          </a:p>
          <a:p>
            <a:pPr marL="0" indent="0">
              <a:buNone/>
            </a:pPr>
            <a:endParaRPr lang="en-US" dirty="0"/>
          </a:p>
          <a:p>
            <a:pPr marL="0" indent="0">
              <a:buNone/>
            </a:pPr>
            <a:endParaRPr lang="en-US" dirty="0"/>
          </a:p>
          <a:p>
            <a:pPr marL="0" indent="0">
              <a:buNone/>
            </a:pPr>
            <a:endParaRPr lang="en-US" dirty="0"/>
          </a:p>
        </p:txBody>
      </p:sp>
      <p:sp>
        <p:nvSpPr>
          <p:cNvPr id="3" name="Rectangle 2"/>
          <p:cNvSpPr/>
          <p:nvPr/>
        </p:nvSpPr>
        <p:spPr>
          <a:xfrm>
            <a:off x="391886" y="705393"/>
            <a:ext cx="11429999" cy="4739759"/>
          </a:xfrm>
          <a:prstGeom prst="rect">
            <a:avLst/>
          </a:prstGeom>
          <a:gradFill>
            <a:gsLst>
              <a:gs pos="50000">
                <a:srgbClr val="7030A0">
                  <a:tint val="44500"/>
                  <a:satMod val="160000"/>
                </a:srgbClr>
              </a:gs>
              <a:gs pos="100000">
                <a:srgbClr val="7030A0">
                  <a:tint val="23500"/>
                  <a:satMod val="160000"/>
                </a:srgbClr>
              </a:gs>
            </a:gsLst>
            <a:lin ang="10800000" scaled="1"/>
          </a:gradFill>
        </p:spPr>
        <p:txBody>
          <a:bodyPr wrap="square">
            <a:spAutoFit/>
          </a:bodyPr>
          <a:lstStyle/>
          <a:p>
            <a:r>
              <a:rPr lang="en-US" sz="2400" dirty="0"/>
              <a:t>										</a:t>
            </a:r>
          </a:p>
          <a:p>
            <a:endParaRPr lang="en-US" sz="2400" dirty="0"/>
          </a:p>
          <a:p>
            <a:endParaRPr lang="en-US" sz="2400" dirty="0"/>
          </a:p>
          <a:p>
            <a:r>
              <a:rPr lang="en-US" sz="3600" i="1" dirty="0">
                <a:latin typeface="Gabriola" panose="04040605051002020D02" pitchFamily="82" charset="0"/>
              </a:rPr>
              <a:t>Each year the Church observes Lent where we, like Israel and our Lord, are tested. We participate in abstinence, times of fasting, confession and acts of mercy to strengthen our faith and devotional disciplines. The goal of every Christian is to leave Lent a stronger and more vital person of faith than when we entered.                                        </a:t>
            </a:r>
            <a:r>
              <a:rPr lang="en-US" sz="3200" i="1" dirty="0">
                <a:latin typeface="Bradley Hand ITC" panose="03070402050302030203" pitchFamily="66" charset="0"/>
              </a:rPr>
              <a:t>															</a:t>
            </a:r>
            <a:r>
              <a:rPr lang="en-US" sz="3200" dirty="0"/>
              <a:t>~Catholic Online</a:t>
            </a:r>
          </a:p>
          <a:p>
            <a:endParaRPr lang="en-US" dirty="0"/>
          </a:p>
        </p:txBody>
      </p:sp>
    </p:spTree>
    <p:extLst>
      <p:ext uri="{BB962C8B-B14F-4D97-AF65-F5344CB8AC3E}">
        <p14:creationId xmlns:p14="http://schemas.microsoft.com/office/powerpoint/2010/main" val="15825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4954" y="741076"/>
            <a:ext cx="8761413" cy="998823"/>
          </a:xfrm>
        </p:spPr>
        <p:txBody>
          <a:bodyPr/>
          <a:lstStyle/>
          <a:p>
            <a:r>
              <a:rPr lang="en-US" dirty="0">
                <a:solidFill>
                  <a:schemeClr val="bg1"/>
                </a:solidFill>
              </a:rPr>
              <a:t>Three Pillars of Lenten Observance:</a:t>
            </a:r>
            <a:br>
              <a:rPr lang="en-US" dirty="0">
                <a:solidFill>
                  <a:schemeClr val="bg1"/>
                </a:solidFill>
              </a:rPr>
            </a:br>
            <a:r>
              <a:rPr lang="en-US" dirty="0">
                <a:solidFill>
                  <a:schemeClr val="bg1"/>
                </a:solidFill>
              </a:rPr>
              <a:t>		Prayer, fasting, and almsgiving</a:t>
            </a:r>
          </a:p>
        </p:txBody>
      </p:sp>
      <p:sp>
        <p:nvSpPr>
          <p:cNvPr id="8" name="Content Placeholder 7"/>
          <p:cNvSpPr>
            <a:spLocks noGrp="1"/>
          </p:cNvSpPr>
          <p:nvPr>
            <p:ph idx="1"/>
          </p:nvPr>
        </p:nvSpPr>
        <p:spPr>
          <a:xfrm>
            <a:off x="313510" y="1680632"/>
            <a:ext cx="11704320" cy="5020614"/>
          </a:xfrm>
        </p:spPr>
        <p:txBody>
          <a:bodyPr>
            <a:normAutofit lnSpcReduction="10000"/>
          </a:bodyPr>
          <a:lstStyle/>
          <a:p>
            <a:pPr marL="0" indent="0">
              <a:buNone/>
            </a:pPr>
            <a:endParaRPr lang="en-US" dirty="0"/>
          </a:p>
          <a:p>
            <a:pPr marL="0" indent="0">
              <a:buNone/>
            </a:pPr>
            <a:endParaRPr lang="en-US" sz="2400" b="1" u="sng" dirty="0"/>
          </a:p>
          <a:p>
            <a:pPr marL="0" indent="0">
              <a:buNone/>
            </a:pPr>
            <a:r>
              <a:rPr lang="en-US" sz="3200" b="1" u="sng" dirty="0"/>
              <a:t>Prayer</a:t>
            </a:r>
          </a:p>
          <a:p>
            <a:pPr marL="0" indent="0">
              <a:buNone/>
            </a:pPr>
            <a:r>
              <a:rPr lang="en-US" sz="2400" dirty="0"/>
              <a:t>	More time given to prayer during Lent should draw us closer to the Lord. </a:t>
            </a:r>
          </a:p>
          <a:p>
            <a:pPr marL="0" indent="0">
              <a:buNone/>
            </a:pPr>
            <a:r>
              <a:rPr lang="en-US" sz="2400" dirty="0"/>
              <a:t>  	We might pray especially for:</a:t>
            </a:r>
          </a:p>
          <a:p>
            <a:pPr marL="0" indent="0">
              <a:buNone/>
            </a:pPr>
            <a:r>
              <a:rPr lang="en-US" sz="2400" dirty="0"/>
              <a:t>		- the grace to live out our baptismal promises more fully. </a:t>
            </a:r>
          </a:p>
          <a:p>
            <a:pPr marL="0" indent="0">
              <a:buNone/>
            </a:pPr>
            <a:r>
              <a:rPr lang="en-US" sz="2400" dirty="0"/>
              <a:t>           - the elect who will be baptized at Easter and support their conversion	   		   journey by our prayer. </a:t>
            </a:r>
          </a:p>
          <a:p>
            <a:pPr marL="0" indent="0">
              <a:buNone/>
            </a:pPr>
            <a:r>
              <a:rPr lang="en-US" sz="2400" dirty="0"/>
              <a:t>          - those who will celebrate the Sacrament of Reconciliation with us 	  			 during Lent that they will be truly renewed in their baptismal 	 					 commitment. </a:t>
            </a:r>
          </a:p>
          <a:p>
            <a:pPr marL="0" indent="0">
              <a:buNone/>
            </a:pPr>
            <a:endParaRPr lang="en-US" sz="2400" dirty="0"/>
          </a:p>
        </p:txBody>
      </p:sp>
    </p:spTree>
    <p:extLst>
      <p:ext uri="{BB962C8B-B14F-4D97-AF65-F5344CB8AC3E}">
        <p14:creationId xmlns:p14="http://schemas.microsoft.com/office/powerpoint/2010/main" val="6856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Three Pillars of Lenten Observance:</a:t>
            </a:r>
            <a:br>
              <a:rPr lang="en-US" dirty="0">
                <a:solidFill>
                  <a:schemeClr val="bg1"/>
                </a:solidFill>
              </a:rPr>
            </a:br>
            <a:r>
              <a:rPr lang="en-US" dirty="0">
                <a:solidFill>
                  <a:schemeClr val="bg1"/>
                </a:solidFill>
              </a:rPr>
              <a:t>		Prayer, fasting, and almsgiving</a:t>
            </a:r>
            <a:endParaRPr lang="en-US" dirty="0"/>
          </a:p>
        </p:txBody>
      </p:sp>
      <p:sp>
        <p:nvSpPr>
          <p:cNvPr id="3" name="Content Placeholder 2"/>
          <p:cNvSpPr>
            <a:spLocks noGrp="1"/>
          </p:cNvSpPr>
          <p:nvPr>
            <p:ph idx="1"/>
          </p:nvPr>
        </p:nvSpPr>
        <p:spPr>
          <a:xfrm>
            <a:off x="130630" y="1972491"/>
            <a:ext cx="11900262" cy="4610581"/>
          </a:xfrm>
        </p:spPr>
        <p:txBody>
          <a:bodyPr>
            <a:noAutofit/>
          </a:bodyPr>
          <a:lstStyle/>
          <a:p>
            <a:pPr marL="0" indent="0">
              <a:buNone/>
            </a:pPr>
            <a:endParaRPr lang="en-US" sz="2400" b="1" dirty="0"/>
          </a:p>
          <a:p>
            <a:pPr marL="0" indent="0">
              <a:buNone/>
            </a:pPr>
            <a:r>
              <a:rPr lang="en-US" sz="2400" b="1" dirty="0"/>
              <a:t>“What are you giving up for Lent this year?”</a:t>
            </a:r>
          </a:p>
          <a:p>
            <a:pPr marL="0" indent="0">
              <a:buNone/>
            </a:pPr>
            <a:r>
              <a:rPr lang="en-US" sz="1900" b="1" u="sng" dirty="0"/>
              <a:t>Fasting – Why do we fast?</a:t>
            </a:r>
          </a:p>
          <a:p>
            <a:pPr>
              <a:buFont typeface="Wingdings" panose="05000000000000000000" pitchFamily="2" charset="2"/>
              <a:buChar char="Ø"/>
            </a:pPr>
            <a:r>
              <a:rPr lang="en-US" dirty="0"/>
              <a:t>Small sacrifice: Set aside a lesser good for the highest good – God, the creator/giver of all good things.</a:t>
            </a:r>
          </a:p>
          <a:p>
            <a:pPr marL="457200" lvl="1" indent="0">
              <a:buNone/>
            </a:pPr>
            <a:r>
              <a:rPr lang="en-US" dirty="0"/>
              <a:t>       </a:t>
            </a:r>
            <a:r>
              <a:rPr lang="en-US" sz="1800" dirty="0"/>
              <a:t>-    Dying to self  - Our world: emphasis on instant gratification </a:t>
            </a:r>
          </a:p>
          <a:p>
            <a:pPr marL="1200150" lvl="2" indent="-285750">
              <a:buFontTx/>
              <a:buChar char="-"/>
            </a:pPr>
            <a:r>
              <a:rPr lang="en-US" sz="1800" dirty="0"/>
              <a:t>Reminds us to keep God at the center / Keeps our passions properly ordered</a:t>
            </a:r>
          </a:p>
          <a:p>
            <a:pPr marL="1200150" lvl="2" indent="-285750">
              <a:buFontTx/>
              <a:buChar char="-"/>
            </a:pPr>
            <a:r>
              <a:rPr lang="en-US" sz="1800" dirty="0"/>
              <a:t>Reminds us that love entails sacrifice</a:t>
            </a:r>
          </a:p>
          <a:p>
            <a:pPr marL="914400" lvl="2" indent="0">
              <a:buNone/>
            </a:pPr>
            <a:r>
              <a:rPr lang="en-US" sz="1800" dirty="0"/>
              <a:t>-   Creates space to draw closer to Jesus.  For example, giving up something that clutters our quiet time (tv show, social media, video games, web surfing)</a:t>
            </a:r>
          </a:p>
          <a:p>
            <a:r>
              <a:rPr lang="en-US" dirty="0"/>
              <a:t>Changes in Liturgy: We don’t sing the Gloria or say / sing the word “Alleluia”</a:t>
            </a:r>
          </a:p>
          <a:p>
            <a:r>
              <a:rPr lang="en-US" dirty="0"/>
              <a:t>Minimal / simple decoration in Church</a:t>
            </a:r>
          </a:p>
          <a:p>
            <a:pPr marL="0" indent="0">
              <a:buNone/>
            </a:pPr>
            <a:endParaRPr lang="en-US" sz="2000" dirty="0"/>
          </a:p>
          <a:p>
            <a:pPr marL="0" indent="0">
              <a:buNone/>
            </a:pPr>
            <a:endParaRPr lang="en-US" sz="1900" b="1" u="sng" dirty="0"/>
          </a:p>
          <a:p>
            <a:pPr marL="0" indent="0">
              <a:buNone/>
            </a:pPr>
            <a:r>
              <a:rPr lang="en-US" sz="19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itle 6"/>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bg1"/>
              </a:solidFill>
            </a:endParaRPr>
          </a:p>
        </p:txBody>
      </p:sp>
      <p:sp>
        <p:nvSpPr>
          <p:cNvPr id="5" name="Content Placeholder 7"/>
          <p:cNvSpPr txBox="1">
            <a:spLocks/>
          </p:cNvSpPr>
          <p:nvPr/>
        </p:nvSpPr>
        <p:spPr>
          <a:xfrm>
            <a:off x="1154954" y="1680632"/>
            <a:ext cx="8825659" cy="43391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en-US" dirty="0"/>
          </a:p>
          <a:p>
            <a:pPr marL="0" indent="0">
              <a:buFont typeface="Wingdings 3" charset="2"/>
              <a:buNone/>
            </a:pPr>
            <a:endParaRPr lang="en-US" sz="2400" b="1" u="sng" dirty="0"/>
          </a:p>
          <a:p>
            <a:pPr marL="0" indent="0">
              <a:buFont typeface="Wingdings 3" charset="2"/>
              <a:buNone/>
            </a:pPr>
            <a:endParaRPr lang="en-US" dirty="0"/>
          </a:p>
        </p:txBody>
      </p:sp>
    </p:spTree>
    <p:extLst>
      <p:ext uri="{BB962C8B-B14F-4D97-AF65-F5344CB8AC3E}">
        <p14:creationId xmlns:p14="http://schemas.microsoft.com/office/powerpoint/2010/main" val="7962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F0CE-2D21-8187-07AD-0547DEE5FD35}"/>
              </a:ext>
            </a:extLst>
          </p:cNvPr>
          <p:cNvSpPr>
            <a:spLocks noGrp="1"/>
          </p:cNvSpPr>
          <p:nvPr>
            <p:ph type="title"/>
          </p:nvPr>
        </p:nvSpPr>
        <p:spPr/>
        <p:txBody>
          <a:bodyPr/>
          <a:lstStyle/>
          <a:p>
            <a:r>
              <a:rPr lang="en-US" dirty="0">
                <a:solidFill>
                  <a:schemeClr val="bg1"/>
                </a:solidFill>
              </a:rPr>
              <a:t>Three Pillars of Lenten Observance:</a:t>
            </a:r>
            <a:br>
              <a:rPr lang="en-US" dirty="0">
                <a:solidFill>
                  <a:schemeClr val="bg1"/>
                </a:solidFill>
              </a:rPr>
            </a:br>
            <a:r>
              <a:rPr lang="en-US" dirty="0">
                <a:solidFill>
                  <a:schemeClr val="bg1"/>
                </a:solidFill>
              </a:rPr>
              <a:t>		Prayer, fasting, and almsgiving</a:t>
            </a:r>
            <a:endParaRPr lang="en-US" dirty="0"/>
          </a:p>
        </p:txBody>
      </p:sp>
      <p:sp>
        <p:nvSpPr>
          <p:cNvPr id="3" name="Content Placeholder 2">
            <a:extLst>
              <a:ext uri="{FF2B5EF4-FFF2-40B4-BE49-F238E27FC236}">
                <a16:creationId xmlns:a16="http://schemas.microsoft.com/office/drawing/2014/main" id="{9D532119-5554-C01E-17C0-3EB70FF66351}"/>
              </a:ext>
            </a:extLst>
          </p:cNvPr>
          <p:cNvSpPr>
            <a:spLocks noGrp="1"/>
          </p:cNvSpPr>
          <p:nvPr>
            <p:ph idx="1"/>
          </p:nvPr>
        </p:nvSpPr>
        <p:spPr/>
        <p:txBody>
          <a:bodyPr>
            <a:normAutofit/>
          </a:bodyPr>
          <a:lstStyle/>
          <a:p>
            <a:pPr marL="0" indent="0">
              <a:buNone/>
            </a:pPr>
            <a:r>
              <a:rPr lang="en-US" sz="2400" u="sng" dirty="0"/>
              <a:t>Fasting from food:</a:t>
            </a:r>
          </a:p>
          <a:p>
            <a:pPr marL="0" indent="0">
              <a:buNone/>
            </a:pPr>
            <a:r>
              <a:rPr lang="en-US" dirty="0"/>
              <a:t>	- </a:t>
            </a:r>
            <a:r>
              <a:rPr lang="en-US" sz="2000" dirty="0"/>
              <a:t>Eating is a daily necessity</a:t>
            </a:r>
          </a:p>
          <a:p>
            <a:pPr marL="0" indent="0">
              <a:buNone/>
            </a:pPr>
            <a:r>
              <a:rPr lang="en-US" sz="2000" dirty="0"/>
              <a:t>	- Fasting is a way to treat a daily need very intentionally</a:t>
            </a:r>
          </a:p>
          <a:p>
            <a:pPr lvl="2">
              <a:buFont typeface="Wingdings" panose="05000000000000000000" pitchFamily="2" charset="2"/>
              <a:buChar char="§"/>
            </a:pPr>
            <a:r>
              <a:rPr lang="en-US" sz="1800" dirty="0"/>
              <a:t>Aid to prayer: hunger pangs remind us of our hunger for God. </a:t>
            </a:r>
          </a:p>
          <a:p>
            <a:pPr marL="1085850" lvl="2">
              <a:buFont typeface="Wingdings" panose="05000000000000000000" pitchFamily="2" charset="2"/>
              <a:buChar char="§"/>
            </a:pPr>
            <a:r>
              <a:rPr lang="en-US" sz="1800" dirty="0"/>
              <a:t> Reminds us of the suffering and poverty in our world today - should lead us to greater efforts to alleviate that suffering. </a:t>
            </a:r>
          </a:p>
          <a:p>
            <a:pPr marL="1085850" lvl="2">
              <a:buFont typeface="Wingdings" panose="05000000000000000000" pitchFamily="2" charset="2"/>
              <a:buChar char="§"/>
            </a:pPr>
            <a:r>
              <a:rPr lang="en-US" sz="1800" dirty="0"/>
              <a:t>Linked to living out our baptismal promises. By our Baptism, we are charged with the responsibility of showing Christ's love to the world, especially to those in need. </a:t>
            </a:r>
          </a:p>
          <a:p>
            <a:endParaRPr lang="en-US" dirty="0"/>
          </a:p>
        </p:txBody>
      </p:sp>
    </p:spTree>
    <p:extLst>
      <p:ext uri="{BB962C8B-B14F-4D97-AF65-F5344CB8AC3E}">
        <p14:creationId xmlns:p14="http://schemas.microsoft.com/office/powerpoint/2010/main" val="3114967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2875</TotalTime>
  <Words>2284</Words>
  <Application>Microsoft Office PowerPoint</Application>
  <PresentationFormat>Widescreen</PresentationFormat>
  <Paragraphs>231</Paragraphs>
  <Slides>28</Slides>
  <Notes>2</Notes>
  <HiddenSlides>7</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Apple Chancery</vt:lpstr>
      <vt:lpstr>Arial</vt:lpstr>
      <vt:lpstr>Bradley Hand ITC</vt:lpstr>
      <vt:lpstr>Calibri</vt:lpstr>
      <vt:lpstr>Century Gothic</vt:lpstr>
      <vt:lpstr>Gabriola</vt:lpstr>
      <vt:lpstr>Lucida Handwriting</vt:lpstr>
      <vt:lpstr>Marker Felt Thin</vt:lpstr>
      <vt:lpstr>Palatino</vt:lpstr>
      <vt:lpstr>Segoe Script</vt:lpstr>
      <vt:lpstr>Wingdings</vt:lpstr>
      <vt:lpstr>Wingdings 3</vt:lpstr>
      <vt:lpstr>Ion Boardroom</vt:lpstr>
      <vt:lpstr>Lent</vt:lpstr>
      <vt:lpstr>Liturgical Calendar</vt:lpstr>
      <vt:lpstr>What is Lent?</vt:lpstr>
      <vt:lpstr>PowerPoint Presentation</vt:lpstr>
      <vt:lpstr>PowerPoint Presentation</vt:lpstr>
      <vt:lpstr>PowerPoint Presentation</vt:lpstr>
      <vt:lpstr>Three Pillars of Lenten Observance:   Prayer, fasting, and almsgiving</vt:lpstr>
      <vt:lpstr>Three Pillars of Lenten Observance:   Prayer, fasting, and almsgiving</vt:lpstr>
      <vt:lpstr>Three Pillars of Lenten Observance:   Prayer, fasting, and almsgiving</vt:lpstr>
      <vt:lpstr>Three Pillars of Lenten Observance:   Prayer, fasting, and almsgiving</vt:lpstr>
      <vt:lpstr>Three Pillars of Lenten Observance:   Prayer, fasting, and almsgiving</vt:lpstr>
      <vt:lpstr>PowerPoint Presentation</vt:lpstr>
      <vt:lpstr>Liturgical Celebration of Lent</vt:lpstr>
      <vt:lpstr>Ash Wednesday</vt:lpstr>
      <vt:lpstr>Stations of the Cross</vt:lpstr>
      <vt:lpstr>Sacrament of Reconciliation</vt:lpstr>
      <vt:lpstr>Palm Sunday</vt:lpstr>
      <vt:lpstr>Holy Week</vt:lpstr>
      <vt:lpstr>Triduum</vt:lpstr>
      <vt:lpstr>Easter Vigil</vt:lpstr>
      <vt:lpstr>Sacraments and sin</vt:lpstr>
      <vt:lpstr>Liturgical Calendar</vt:lpstr>
      <vt:lpstr>History of the Pretzel</vt:lpstr>
      <vt:lpstr>PowerPoint Presentation</vt:lpstr>
      <vt:lpstr>Fun Food Facts:</vt:lpstr>
      <vt:lpstr> Why do we have a liturgical calendar? </vt:lpstr>
      <vt:lpstr>What is the liturgical calendar?</vt:lpstr>
      <vt:lpstr>Liturgical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dc:title>
  <dc:creator>Christy Holmes</dc:creator>
  <cp:lastModifiedBy>Christy Holmes</cp:lastModifiedBy>
  <cp:revision>73</cp:revision>
  <dcterms:created xsi:type="dcterms:W3CDTF">2019-02-20T01:21:43Z</dcterms:created>
  <dcterms:modified xsi:type="dcterms:W3CDTF">2024-01-28T23:53:56Z</dcterms:modified>
</cp:coreProperties>
</file>