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0" r:id="rId2"/>
    <p:sldId id="257" r:id="rId3"/>
    <p:sldId id="258" r:id="rId4"/>
    <p:sldId id="261" r:id="rId5"/>
    <p:sldId id="262" r:id="rId6"/>
    <p:sldId id="263" r:id="rId7"/>
    <p:sldId id="264" r:id="rId8"/>
    <p:sldId id="265" r:id="rId9"/>
    <p:sldId id="267" r:id="rId10"/>
    <p:sldId id="278" r:id="rId11"/>
    <p:sldId id="268" r:id="rId12"/>
    <p:sldId id="271" r:id="rId13"/>
    <p:sldId id="272" r:id="rId14"/>
    <p:sldId id="277" r:id="rId15"/>
    <p:sldId id="269" r:id="rId16"/>
    <p:sldId id="270" r:id="rId17"/>
    <p:sldId id="276" r:id="rId18"/>
    <p:sldId id="279" r:id="rId19"/>
    <p:sldId id="275" r:id="rId2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7CA22-829D-FD4E-9AD5-70D317F7D989}" v="28" dt="2024-02-28T18:13:49.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9"/>
    <p:restoredTop sz="94703"/>
  </p:normalViewPr>
  <p:slideViewPr>
    <p:cSldViewPr>
      <p:cViewPr varScale="1">
        <p:scale>
          <a:sx n="98" d="100"/>
          <a:sy n="98" d="100"/>
        </p:scale>
        <p:origin x="200" y="11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Sartorio" userId="8acd3ddd-b155-4a6a-bd2c-53279fe82bf1" providerId="ADAL" clId="{2F17CA22-829D-FD4E-9AD5-70D317F7D989}"/>
    <pc:docChg chg="undo custSel addSld modSld">
      <pc:chgData name="Lindsay Sartorio" userId="8acd3ddd-b155-4a6a-bd2c-53279fe82bf1" providerId="ADAL" clId="{2F17CA22-829D-FD4E-9AD5-70D317F7D989}" dt="2024-02-28T18:17:19.903" v="468" actId="14100"/>
      <pc:docMkLst>
        <pc:docMk/>
      </pc:docMkLst>
      <pc:sldChg chg="modSp mod">
        <pc:chgData name="Lindsay Sartorio" userId="8acd3ddd-b155-4a6a-bd2c-53279fe82bf1" providerId="ADAL" clId="{2F17CA22-829D-FD4E-9AD5-70D317F7D989}" dt="2024-02-28T17:52:35.037" v="18" actId="20577"/>
        <pc:sldMkLst>
          <pc:docMk/>
          <pc:sldMk cId="0" sldId="267"/>
        </pc:sldMkLst>
        <pc:spChg chg="mod">
          <ac:chgData name="Lindsay Sartorio" userId="8acd3ddd-b155-4a6a-bd2c-53279fe82bf1" providerId="ADAL" clId="{2F17CA22-829D-FD4E-9AD5-70D317F7D989}" dt="2024-02-28T17:52:35.037" v="18" actId="20577"/>
          <ac:spMkLst>
            <pc:docMk/>
            <pc:sldMk cId="0" sldId="267"/>
            <ac:spMk id="15363" creationId="{6329E89C-A50D-B153-590F-AF591C0152BC}"/>
          </ac:spMkLst>
        </pc:spChg>
      </pc:sldChg>
      <pc:sldChg chg="modSp mod">
        <pc:chgData name="Lindsay Sartorio" userId="8acd3ddd-b155-4a6a-bd2c-53279fe82bf1" providerId="ADAL" clId="{2F17CA22-829D-FD4E-9AD5-70D317F7D989}" dt="2024-02-28T17:58:09.717" v="313" actId="20577"/>
        <pc:sldMkLst>
          <pc:docMk/>
          <pc:sldMk cId="0" sldId="269"/>
        </pc:sldMkLst>
        <pc:spChg chg="mod">
          <ac:chgData name="Lindsay Sartorio" userId="8acd3ddd-b155-4a6a-bd2c-53279fe82bf1" providerId="ADAL" clId="{2F17CA22-829D-FD4E-9AD5-70D317F7D989}" dt="2024-02-28T17:58:09.717" v="313" actId="20577"/>
          <ac:spMkLst>
            <pc:docMk/>
            <pc:sldMk cId="0" sldId="269"/>
            <ac:spMk id="17411" creationId="{C7D2E8B1-55E8-AB7A-51DA-CF9D8842E227}"/>
          </ac:spMkLst>
        </pc:spChg>
      </pc:sldChg>
      <pc:sldChg chg="modSp mod">
        <pc:chgData name="Lindsay Sartorio" userId="8acd3ddd-b155-4a6a-bd2c-53279fe82bf1" providerId="ADAL" clId="{2F17CA22-829D-FD4E-9AD5-70D317F7D989}" dt="2024-02-28T17:54:20.513" v="56" actId="14"/>
        <pc:sldMkLst>
          <pc:docMk/>
          <pc:sldMk cId="0" sldId="272"/>
        </pc:sldMkLst>
        <pc:spChg chg="mod">
          <ac:chgData name="Lindsay Sartorio" userId="8acd3ddd-b155-4a6a-bd2c-53279fe82bf1" providerId="ADAL" clId="{2F17CA22-829D-FD4E-9AD5-70D317F7D989}" dt="2024-02-28T17:54:20.513" v="56" actId="14"/>
          <ac:spMkLst>
            <pc:docMk/>
            <pc:sldMk cId="0" sldId="272"/>
            <ac:spMk id="20483" creationId="{6C86DD61-2714-CAA1-76D0-8E454B545F36}"/>
          </ac:spMkLst>
        </pc:spChg>
      </pc:sldChg>
      <pc:sldChg chg="addSp delSp modSp mod">
        <pc:chgData name="Lindsay Sartorio" userId="8acd3ddd-b155-4a6a-bd2c-53279fe82bf1" providerId="ADAL" clId="{2F17CA22-829D-FD4E-9AD5-70D317F7D989}" dt="2024-02-28T18:08:33.837" v="349" actId="1076"/>
        <pc:sldMkLst>
          <pc:docMk/>
          <pc:sldMk cId="4057856604" sldId="275"/>
        </pc:sldMkLst>
        <pc:spChg chg="del mod">
          <ac:chgData name="Lindsay Sartorio" userId="8acd3ddd-b155-4a6a-bd2c-53279fe82bf1" providerId="ADAL" clId="{2F17CA22-829D-FD4E-9AD5-70D317F7D989}" dt="2024-02-28T18:05:56.003" v="324" actId="478"/>
          <ac:spMkLst>
            <pc:docMk/>
            <pc:sldMk cId="4057856604" sldId="275"/>
            <ac:spMk id="4" creationId="{B4E57927-612F-E4FC-271E-0D329077A9F7}"/>
          </ac:spMkLst>
        </pc:spChg>
        <pc:spChg chg="add mod">
          <ac:chgData name="Lindsay Sartorio" userId="8acd3ddd-b155-4a6a-bd2c-53279fe82bf1" providerId="ADAL" clId="{2F17CA22-829D-FD4E-9AD5-70D317F7D989}" dt="2024-02-28T18:08:33.837" v="349" actId="1076"/>
          <ac:spMkLst>
            <pc:docMk/>
            <pc:sldMk cId="4057856604" sldId="275"/>
            <ac:spMk id="5" creationId="{AEAE690C-32B8-F6B7-24AB-DC29727BA4A1}"/>
          </ac:spMkLst>
        </pc:spChg>
        <pc:spChg chg="mod">
          <ac:chgData name="Lindsay Sartorio" userId="8acd3ddd-b155-4a6a-bd2c-53279fe82bf1" providerId="ADAL" clId="{2F17CA22-829D-FD4E-9AD5-70D317F7D989}" dt="2024-02-28T18:06:12.383" v="329" actId="27636"/>
          <ac:spMkLst>
            <pc:docMk/>
            <pc:sldMk cId="4057856604" sldId="275"/>
            <ac:spMk id="18434" creationId="{305B7369-B999-A9C6-4782-2CD7BF9779D9}"/>
          </ac:spMkLst>
        </pc:spChg>
        <pc:spChg chg="mod">
          <ac:chgData name="Lindsay Sartorio" userId="8acd3ddd-b155-4a6a-bd2c-53279fe82bf1" providerId="ADAL" clId="{2F17CA22-829D-FD4E-9AD5-70D317F7D989}" dt="2024-02-28T18:08:21.168" v="345" actId="14100"/>
          <ac:spMkLst>
            <pc:docMk/>
            <pc:sldMk cId="4057856604" sldId="275"/>
            <ac:spMk id="18435" creationId="{8F371600-2231-3C3A-D479-5857D5ACC17B}"/>
          </ac:spMkLst>
        </pc:spChg>
        <pc:spChg chg="del">
          <ac:chgData name="Lindsay Sartorio" userId="8acd3ddd-b155-4a6a-bd2c-53279fe82bf1" providerId="ADAL" clId="{2F17CA22-829D-FD4E-9AD5-70D317F7D989}" dt="2024-02-28T18:06:06.025" v="325" actId="26606"/>
          <ac:spMkLst>
            <pc:docMk/>
            <pc:sldMk cId="4057856604" sldId="275"/>
            <ac:spMk id="60423" creationId="{3CD9DF72-87A3-404E-A828-84CBF11A8303}"/>
          </ac:spMkLst>
        </pc:spChg>
        <pc:spChg chg="add">
          <ac:chgData name="Lindsay Sartorio" userId="8acd3ddd-b155-4a6a-bd2c-53279fe82bf1" providerId="ADAL" clId="{2F17CA22-829D-FD4E-9AD5-70D317F7D989}" dt="2024-02-28T18:06:06.025" v="325" actId="26606"/>
          <ac:spMkLst>
            <pc:docMk/>
            <pc:sldMk cId="4057856604" sldId="275"/>
            <ac:spMk id="60430" creationId="{362810D9-2C5A-477D-949C-C191895477F3}"/>
          </ac:spMkLst>
        </pc:spChg>
        <pc:spChg chg="add">
          <ac:chgData name="Lindsay Sartorio" userId="8acd3ddd-b155-4a6a-bd2c-53279fe82bf1" providerId="ADAL" clId="{2F17CA22-829D-FD4E-9AD5-70D317F7D989}" dt="2024-02-28T18:06:06.025" v="325" actId="26606"/>
          <ac:spMkLst>
            <pc:docMk/>
            <pc:sldMk cId="4057856604" sldId="275"/>
            <ac:spMk id="60432" creationId="{081E4A58-353D-44AE-B2FC-2A74E2E400F7}"/>
          </ac:spMkLst>
        </pc:spChg>
        <pc:picChg chg="mod">
          <ac:chgData name="Lindsay Sartorio" userId="8acd3ddd-b155-4a6a-bd2c-53279fe82bf1" providerId="ADAL" clId="{2F17CA22-829D-FD4E-9AD5-70D317F7D989}" dt="2024-02-28T18:06:06.025" v="325" actId="26606"/>
          <ac:picMkLst>
            <pc:docMk/>
            <pc:sldMk cId="4057856604" sldId="275"/>
            <ac:picMk id="60418" creationId="{95F3AE14-CBFD-2368-80A0-5E25DCB5C786}"/>
          </ac:picMkLst>
        </pc:picChg>
        <pc:cxnChg chg="del">
          <ac:chgData name="Lindsay Sartorio" userId="8acd3ddd-b155-4a6a-bd2c-53279fe82bf1" providerId="ADAL" clId="{2F17CA22-829D-FD4E-9AD5-70D317F7D989}" dt="2024-02-28T18:06:06.025" v="325" actId="26606"/>
          <ac:cxnSpMkLst>
            <pc:docMk/>
            <pc:sldMk cId="4057856604" sldId="275"/>
            <ac:cxnSpMk id="60425" creationId="{20E3A342-4D61-4E3F-AF90-1AB42AEB96CC}"/>
          </ac:cxnSpMkLst>
        </pc:cxnChg>
      </pc:sldChg>
      <pc:sldChg chg="addSp delSp modSp new mod">
        <pc:chgData name="Lindsay Sartorio" userId="8acd3ddd-b155-4a6a-bd2c-53279fe82bf1" providerId="ADAL" clId="{2F17CA22-829D-FD4E-9AD5-70D317F7D989}" dt="2024-02-28T18:17:19.903" v="468" actId="14100"/>
        <pc:sldMkLst>
          <pc:docMk/>
          <pc:sldMk cId="3898366002" sldId="279"/>
        </pc:sldMkLst>
        <pc:spChg chg="add mod">
          <ac:chgData name="Lindsay Sartorio" userId="8acd3ddd-b155-4a6a-bd2c-53279fe82bf1" providerId="ADAL" clId="{2F17CA22-829D-FD4E-9AD5-70D317F7D989}" dt="2024-02-28T18:17:17.761" v="467" actId="14100"/>
          <ac:spMkLst>
            <pc:docMk/>
            <pc:sldMk cId="3898366002" sldId="279"/>
            <ac:spMk id="5" creationId="{EA6606EC-24EA-BBBD-4B05-1795A49119B4}"/>
          </ac:spMkLst>
        </pc:spChg>
        <pc:spChg chg="add del mod">
          <ac:chgData name="Lindsay Sartorio" userId="8acd3ddd-b155-4a6a-bd2c-53279fe82bf1" providerId="ADAL" clId="{2F17CA22-829D-FD4E-9AD5-70D317F7D989}" dt="2024-02-28T18:15:49.743" v="448" actId="478"/>
          <ac:spMkLst>
            <pc:docMk/>
            <pc:sldMk cId="3898366002" sldId="279"/>
            <ac:spMk id="6" creationId="{7234E973-A909-46C7-68D4-ECC57BF028FB}"/>
          </ac:spMkLst>
        </pc:spChg>
        <pc:picChg chg="add mod modCrop">
          <ac:chgData name="Lindsay Sartorio" userId="8acd3ddd-b155-4a6a-bd2c-53279fe82bf1" providerId="ADAL" clId="{2F17CA22-829D-FD4E-9AD5-70D317F7D989}" dt="2024-02-28T18:17:19.903" v="468" actId="14100"/>
          <ac:picMkLst>
            <pc:docMk/>
            <pc:sldMk cId="3898366002" sldId="279"/>
            <ac:picMk id="3" creationId="{14821418-1EA8-E002-C83B-67A2EE1B95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DC733C5-00D4-0CF7-C622-324D3CE3D1C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28675" name="Rectangle 3">
            <a:extLst>
              <a:ext uri="{FF2B5EF4-FFF2-40B4-BE49-F238E27FC236}">
                <a16:creationId xmlns:a16="http://schemas.microsoft.com/office/drawing/2014/main" id="{CCC1EEE9-F683-2941-F1F4-FC1A7F67FC7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en-US"/>
          </a:p>
        </p:txBody>
      </p:sp>
      <p:sp>
        <p:nvSpPr>
          <p:cNvPr id="28676" name="Rectangle 4">
            <a:extLst>
              <a:ext uri="{FF2B5EF4-FFF2-40B4-BE49-F238E27FC236}">
                <a16:creationId xmlns:a16="http://schemas.microsoft.com/office/drawing/2014/main" id="{9C9390D5-135C-F7E8-1C99-AD8AE784BAA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8677" name="Rectangle 5">
            <a:extLst>
              <a:ext uri="{FF2B5EF4-FFF2-40B4-BE49-F238E27FC236}">
                <a16:creationId xmlns:a16="http://schemas.microsoft.com/office/drawing/2014/main" id="{E7C41F08-BD69-1413-DDA4-E7048160189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ABCB4BC5-1777-A0F7-60FF-DB9B2A3884A5}"/>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28679" name="Rectangle 7">
            <a:extLst>
              <a:ext uri="{FF2B5EF4-FFF2-40B4-BE49-F238E27FC236}">
                <a16:creationId xmlns:a16="http://schemas.microsoft.com/office/drawing/2014/main" id="{493BBF02-8D2D-EFBF-7C3F-A7B1740486B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CBA59A72-D193-CE4A-9364-EE922DFD44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59A72-D193-CE4A-9364-EE922DFD44A7}" type="slidenum">
              <a:rPr lang="en-US" altLang="en-US" smtClean="0"/>
              <a:pPr/>
              <a:t>3</a:t>
            </a:fld>
            <a:endParaRPr lang="en-US" altLang="en-US"/>
          </a:p>
        </p:txBody>
      </p:sp>
    </p:spTree>
    <p:extLst>
      <p:ext uri="{BB962C8B-B14F-4D97-AF65-F5344CB8AC3E}">
        <p14:creationId xmlns:p14="http://schemas.microsoft.com/office/powerpoint/2010/main" val="209755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59A72-D193-CE4A-9364-EE922DFD44A7}" type="slidenum">
              <a:rPr lang="en-US" altLang="en-US" smtClean="0"/>
              <a:pPr/>
              <a:t>5</a:t>
            </a:fld>
            <a:endParaRPr lang="en-US" altLang="en-US"/>
          </a:p>
        </p:txBody>
      </p:sp>
    </p:spTree>
    <p:extLst>
      <p:ext uri="{BB962C8B-B14F-4D97-AF65-F5344CB8AC3E}">
        <p14:creationId xmlns:p14="http://schemas.microsoft.com/office/powerpoint/2010/main" val="233834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59A72-D193-CE4A-9364-EE922DFD44A7}" type="slidenum">
              <a:rPr lang="en-US" altLang="en-US" smtClean="0"/>
              <a:pPr/>
              <a:t>9</a:t>
            </a:fld>
            <a:endParaRPr lang="en-US" altLang="en-US"/>
          </a:p>
        </p:txBody>
      </p:sp>
    </p:spTree>
    <p:extLst>
      <p:ext uri="{BB962C8B-B14F-4D97-AF65-F5344CB8AC3E}">
        <p14:creationId xmlns:p14="http://schemas.microsoft.com/office/powerpoint/2010/main" val="140833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5DA50-9BC8-3A93-F235-4D8D65ECD3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3A39A8-BFC5-8B4A-36D6-D5E1D93FEC27}"/>
              </a:ext>
            </a:extLst>
          </p:cNvPr>
          <p:cNvSpPr>
            <a:spLocks noGrp="1"/>
          </p:cNvSpPr>
          <p:nvPr>
            <p:ph type="body" idx="1"/>
          </p:nvPr>
        </p:nvSpPr>
        <p:spPr/>
        <p:txBody>
          <a:bodyPr/>
          <a:lstStyle/>
          <a:p>
            <a:pPr eaLnBrk="1" hangingPunct="1">
              <a:defRPr/>
            </a:pPr>
            <a:r>
              <a:rPr lang="en-US" dirty="0">
                <a:cs typeface="+mn-cs"/>
              </a:rPr>
              <a:t>Practice of offering mass for the deceased</a:t>
            </a:r>
          </a:p>
          <a:p>
            <a:pPr eaLnBrk="1" hangingPunct="1">
              <a:defRPr/>
            </a:pPr>
            <a:r>
              <a:rPr lang="en-US" dirty="0">
                <a:cs typeface="+mn-cs"/>
              </a:rPr>
              <a:t>See the mass intentions in the bulletin </a:t>
            </a:r>
          </a:p>
        </p:txBody>
      </p:sp>
      <p:sp>
        <p:nvSpPr>
          <p:cNvPr id="4" name="Slide Number Placeholder 3">
            <a:extLst>
              <a:ext uri="{FF2B5EF4-FFF2-40B4-BE49-F238E27FC236}">
                <a16:creationId xmlns:a16="http://schemas.microsoft.com/office/drawing/2014/main" id="{5BAC0F8B-83CB-05A7-84B0-D40F73DBB6F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E29B39A-089E-2949-B9F6-078AB1C47AD1}" type="slidenum">
              <a:rPr lang="en-US" altLang="en-US"/>
              <a:pPr eaLnBrk="1" hangingPunct="1"/>
              <a:t>11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3F4647-4A2B-7FA0-DB20-41A596FA7AAE}"/>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6B56EFC-5F25-5E4D-81BA-773B9359B520}" type="slidenum">
              <a:rPr lang="en-US" altLang="en-US"/>
              <a:pPr eaLnBrk="1" hangingPunct="1"/>
              <a:t>16</a:t>
            </a:fld>
            <a:endParaRPr lang="en-US" altLang="en-US"/>
          </a:p>
        </p:txBody>
      </p:sp>
      <p:sp>
        <p:nvSpPr>
          <p:cNvPr id="29698" name="Rectangle 2">
            <a:extLst>
              <a:ext uri="{FF2B5EF4-FFF2-40B4-BE49-F238E27FC236}">
                <a16:creationId xmlns:a16="http://schemas.microsoft.com/office/drawing/2014/main" id="{7B5C8F2E-4C3E-1364-CDDC-ED263A5B1627}"/>
              </a:ext>
            </a:extLst>
          </p:cNvPr>
          <p:cNvSpPr>
            <a:spLocks noGrp="1" noRot="1" noChangeAspect="1" noChangeArrowheads="1" noTextEdit="1"/>
          </p:cNvSpPr>
          <p:nvPr>
            <p:ph type="sldImg"/>
          </p:nvPr>
        </p:nvSpPr>
        <p:spPr>
          <a:xfrm>
            <a:off x="381000" y="685800"/>
            <a:ext cx="6096000" cy="3429000"/>
          </a:xfrm>
          <a:ln/>
          <a:extLst>
            <a:ext uri="{FAA26D3D-D897-4be2-8F04-BA451C77F1D7}"/>
          </a:extLst>
        </p:spPr>
      </p:sp>
      <p:sp>
        <p:nvSpPr>
          <p:cNvPr id="29699" name="Rectangle 3">
            <a:extLst>
              <a:ext uri="{FF2B5EF4-FFF2-40B4-BE49-F238E27FC236}">
                <a16:creationId xmlns:a16="http://schemas.microsoft.com/office/drawing/2014/main" id="{D550829A-9108-DCD0-8582-DD561B4A26FA}"/>
              </a:ext>
            </a:extLst>
          </p:cNvPr>
          <p:cNvSpPr>
            <a:spLocks noGrp="1" noChangeArrowheads="1"/>
          </p:cNvSpPr>
          <p:nvPr>
            <p:ph type="body" idx="1"/>
          </p:nvPr>
        </p:nvSpPr>
        <p:spPr/>
        <p:txBody>
          <a:bodyPr/>
          <a:lstStyle/>
          <a:p>
            <a:pPr eaLnBrk="1" hangingPunct="1">
              <a:defRPr/>
            </a:pPr>
            <a:r>
              <a:rPr lang="en-US">
                <a:cs typeface="+mn-cs"/>
              </a:rPr>
              <a:t>Death will be definitively conquered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15C3A8-9068-FAB6-3DFC-149A37C8FAB8}"/>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197D830-398D-1142-A8C4-05D47149FE41}" type="slidenum">
              <a:rPr lang="en-US" altLang="en-US"/>
              <a:pPr eaLnBrk="1" hangingPunct="1"/>
              <a:t>17</a:t>
            </a:fld>
            <a:endParaRPr lang="en-US" altLang="en-US"/>
          </a:p>
        </p:txBody>
      </p:sp>
      <p:sp>
        <p:nvSpPr>
          <p:cNvPr id="30722" name="Rectangle 2">
            <a:extLst>
              <a:ext uri="{FF2B5EF4-FFF2-40B4-BE49-F238E27FC236}">
                <a16:creationId xmlns:a16="http://schemas.microsoft.com/office/drawing/2014/main" id="{7F1CAF45-9076-AF52-1DA4-099173805B8E}"/>
              </a:ext>
            </a:extLst>
          </p:cNvPr>
          <p:cNvSpPr>
            <a:spLocks noGrp="1" noRot="1" noChangeAspect="1" noChangeArrowheads="1" noTextEdit="1"/>
          </p:cNvSpPr>
          <p:nvPr>
            <p:ph type="sldImg"/>
          </p:nvPr>
        </p:nvSpPr>
        <p:spPr>
          <a:xfrm>
            <a:off x="381000" y="685800"/>
            <a:ext cx="6096000" cy="3429000"/>
          </a:xfrm>
          <a:ln/>
          <a:extLst>
            <a:ext uri="{FAA26D3D-D897-4be2-8F04-BA451C77F1D7}"/>
          </a:extLst>
        </p:spPr>
      </p:sp>
      <p:sp>
        <p:nvSpPr>
          <p:cNvPr id="30723" name="Rectangle 3">
            <a:extLst>
              <a:ext uri="{FF2B5EF4-FFF2-40B4-BE49-F238E27FC236}">
                <a16:creationId xmlns:a16="http://schemas.microsoft.com/office/drawing/2014/main" id="{5427516D-A713-E8C8-4684-75585060018B}"/>
              </a:ext>
            </a:extLst>
          </p:cNvPr>
          <p:cNvSpPr>
            <a:spLocks noGrp="1" noChangeArrowheads="1"/>
          </p:cNvSpPr>
          <p:nvPr>
            <p:ph type="body" idx="1"/>
          </p:nvPr>
        </p:nvSpPr>
        <p:spPr/>
        <p:txBody>
          <a:bodyPr/>
          <a:lstStyle/>
          <a:p>
            <a:pPr eaLnBrk="1" hangingPunct="1">
              <a:defRPr/>
            </a:pPr>
            <a:r>
              <a:rPr lang="en-US">
                <a:latin typeface="Arial" pitchFamily="34" charset="0"/>
                <a:ea typeface="ＭＳ Ｐゴシック" pitchFamily="34" charset="-128"/>
              </a:rPr>
              <a:t>Agility – road to Emmaus when Jesus appears and disappears </a:t>
            </a:r>
          </a:p>
        </p:txBody>
      </p:sp>
    </p:spTree>
    <p:extLst>
      <p:ext uri="{BB962C8B-B14F-4D97-AF65-F5344CB8AC3E}">
        <p14:creationId xmlns:p14="http://schemas.microsoft.com/office/powerpoint/2010/main" val="218350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3F4647-4A2B-7FA0-DB20-41A596FA7AAE}"/>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6B56EFC-5F25-5E4D-81BA-773B9359B520}" type="slidenum">
              <a:rPr lang="en-US" altLang="en-US"/>
              <a:pPr eaLnBrk="1" hangingPunct="1"/>
              <a:t>19</a:t>
            </a:fld>
            <a:endParaRPr lang="en-US" altLang="en-US"/>
          </a:p>
        </p:txBody>
      </p:sp>
      <p:sp>
        <p:nvSpPr>
          <p:cNvPr id="29698" name="Rectangle 2">
            <a:extLst>
              <a:ext uri="{FF2B5EF4-FFF2-40B4-BE49-F238E27FC236}">
                <a16:creationId xmlns:a16="http://schemas.microsoft.com/office/drawing/2014/main" id="{7B5C8F2E-4C3E-1364-CDDC-ED263A5B1627}"/>
              </a:ext>
            </a:extLst>
          </p:cNvPr>
          <p:cNvSpPr>
            <a:spLocks noGrp="1" noRot="1" noChangeAspect="1" noChangeArrowheads="1" noTextEdit="1"/>
          </p:cNvSpPr>
          <p:nvPr>
            <p:ph type="sldImg"/>
          </p:nvPr>
        </p:nvSpPr>
        <p:spPr>
          <a:xfrm>
            <a:off x="381000" y="685800"/>
            <a:ext cx="6096000" cy="3429000"/>
          </a:xfrm>
          <a:ln/>
          <a:extLst>
            <a:ext uri="{FAA26D3D-D897-4be2-8F04-BA451C77F1D7}"/>
          </a:extLst>
        </p:spPr>
      </p:sp>
      <p:sp>
        <p:nvSpPr>
          <p:cNvPr id="29699" name="Rectangle 3">
            <a:extLst>
              <a:ext uri="{FF2B5EF4-FFF2-40B4-BE49-F238E27FC236}">
                <a16:creationId xmlns:a16="http://schemas.microsoft.com/office/drawing/2014/main" id="{D550829A-9108-DCD0-8582-DD561B4A26FA}"/>
              </a:ext>
            </a:extLst>
          </p:cNvPr>
          <p:cNvSpPr>
            <a:spLocks noGrp="1" noChangeArrowheads="1"/>
          </p:cNvSpPr>
          <p:nvPr>
            <p:ph type="body" idx="1"/>
          </p:nvPr>
        </p:nvSpPr>
        <p:spPr/>
        <p:txBody>
          <a:bodyPr/>
          <a:lstStyle/>
          <a:p>
            <a:pPr eaLnBrk="1" hangingPunct="1">
              <a:defRPr/>
            </a:pPr>
            <a:r>
              <a:rPr lang="en-US">
                <a:cs typeface="+mn-cs"/>
              </a:rPr>
              <a:t>Death will be definitively conquered</a:t>
            </a:r>
          </a:p>
        </p:txBody>
      </p:sp>
    </p:spTree>
    <p:extLst>
      <p:ext uri="{BB962C8B-B14F-4D97-AF65-F5344CB8AC3E}">
        <p14:creationId xmlns:p14="http://schemas.microsoft.com/office/powerpoint/2010/main" val="3212423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9F3FD50-38C2-FA94-78AE-F1CB4966DA6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7D3056-9F63-AE4B-EA9A-7C5BC8ECAE1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DDF401-130D-9BF6-8C09-475B9D604115}"/>
              </a:ext>
            </a:extLst>
          </p:cNvPr>
          <p:cNvSpPr>
            <a:spLocks noGrp="1" noChangeArrowheads="1"/>
          </p:cNvSpPr>
          <p:nvPr>
            <p:ph type="sldNum" sz="quarter" idx="12"/>
          </p:nvPr>
        </p:nvSpPr>
        <p:spPr/>
        <p:txBody>
          <a:bodyPr/>
          <a:lstStyle>
            <a:lvl1pPr>
              <a:defRPr/>
            </a:lvl1pPr>
          </a:lstStyle>
          <a:p>
            <a:fld id="{64929505-3A6B-2F45-B521-847198BC571D}" type="slidenum">
              <a:rPr lang="en-US" altLang="en-US"/>
              <a:pPr/>
              <a:t>‹#›</a:t>
            </a:fld>
            <a:endParaRPr lang="en-US" altLang="en-US"/>
          </a:p>
        </p:txBody>
      </p:sp>
    </p:spTree>
    <p:extLst>
      <p:ext uri="{BB962C8B-B14F-4D97-AF65-F5344CB8AC3E}">
        <p14:creationId xmlns:p14="http://schemas.microsoft.com/office/powerpoint/2010/main" val="1695632860"/>
      </p:ext>
    </p:extLst>
  </p:cSld>
  <p:clrMapOvr>
    <a:masterClrMapping/>
  </p:clrMapOvr>
  <p:transition>
    <p:cut/>
    <p:sndAc>
      <p:stSnd>
        <p:snd r:embed="rId1" name="button-30.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B1980A-686A-AFD1-66D0-E3E49E9291F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65F1E6-4B49-B029-A306-AD87DA12A80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16C80-7855-621A-5F6A-DE2969C6AEBA}"/>
              </a:ext>
            </a:extLst>
          </p:cNvPr>
          <p:cNvSpPr>
            <a:spLocks noGrp="1" noChangeArrowheads="1"/>
          </p:cNvSpPr>
          <p:nvPr>
            <p:ph type="sldNum" sz="quarter" idx="12"/>
          </p:nvPr>
        </p:nvSpPr>
        <p:spPr/>
        <p:txBody>
          <a:bodyPr/>
          <a:lstStyle>
            <a:lvl1pPr>
              <a:defRPr/>
            </a:lvl1pPr>
          </a:lstStyle>
          <a:p>
            <a:fld id="{981DF08D-601F-F64F-B496-9292B7F78547}" type="slidenum">
              <a:rPr lang="en-US" altLang="en-US"/>
              <a:pPr/>
              <a:t>‹#›</a:t>
            </a:fld>
            <a:endParaRPr lang="en-US" altLang="en-US"/>
          </a:p>
        </p:txBody>
      </p:sp>
    </p:spTree>
    <p:extLst>
      <p:ext uri="{BB962C8B-B14F-4D97-AF65-F5344CB8AC3E}">
        <p14:creationId xmlns:p14="http://schemas.microsoft.com/office/powerpoint/2010/main" val="3696986192"/>
      </p:ext>
    </p:extLst>
  </p:cSld>
  <p:clrMapOvr>
    <a:masterClrMapping/>
  </p:clrMapOvr>
  <p:transition>
    <p:cut/>
    <p:sndAc>
      <p:stSnd>
        <p:snd r:embed="rId1" name="button-30.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7109C2-CB9F-DBF4-E45D-B50B22476CC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77C70C-59C8-8B4F-1AFC-BA55999EB38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3AFC8E-BBE9-5C3D-BEC1-8668EAFC0122}"/>
              </a:ext>
            </a:extLst>
          </p:cNvPr>
          <p:cNvSpPr>
            <a:spLocks noGrp="1" noChangeArrowheads="1"/>
          </p:cNvSpPr>
          <p:nvPr>
            <p:ph type="sldNum" sz="quarter" idx="12"/>
          </p:nvPr>
        </p:nvSpPr>
        <p:spPr/>
        <p:txBody>
          <a:bodyPr/>
          <a:lstStyle>
            <a:lvl1pPr>
              <a:defRPr/>
            </a:lvl1pPr>
          </a:lstStyle>
          <a:p>
            <a:fld id="{EBDDC140-8E78-9D47-8A78-FADA0C499DC6}" type="slidenum">
              <a:rPr lang="en-US" altLang="en-US"/>
              <a:pPr/>
              <a:t>‹#›</a:t>
            </a:fld>
            <a:endParaRPr lang="en-US" altLang="en-US"/>
          </a:p>
        </p:txBody>
      </p:sp>
    </p:spTree>
    <p:extLst>
      <p:ext uri="{BB962C8B-B14F-4D97-AF65-F5344CB8AC3E}">
        <p14:creationId xmlns:p14="http://schemas.microsoft.com/office/powerpoint/2010/main" val="4234302184"/>
      </p:ext>
    </p:extLst>
  </p:cSld>
  <p:clrMapOvr>
    <a:masterClrMapping/>
  </p:clrMapOvr>
  <p:transition>
    <p:cut/>
    <p:sndAc>
      <p:stSnd>
        <p:snd r:embed="rId1" name="button-30.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D068B-4710-0156-F2E2-32D0C9F3934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CF77CE3-C723-F677-6FA1-FBC9FEFD734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7AD928E-938F-213B-E546-819EB6E74E28}"/>
              </a:ext>
            </a:extLst>
          </p:cNvPr>
          <p:cNvSpPr>
            <a:spLocks noGrp="1" noChangeArrowheads="1"/>
          </p:cNvSpPr>
          <p:nvPr>
            <p:ph type="sldNum" sz="quarter" idx="12"/>
          </p:nvPr>
        </p:nvSpPr>
        <p:spPr/>
        <p:txBody>
          <a:bodyPr/>
          <a:lstStyle>
            <a:lvl1pPr>
              <a:defRPr/>
            </a:lvl1pPr>
          </a:lstStyle>
          <a:p>
            <a:fld id="{E5EC7C1C-75DE-8D47-9068-246B4F79DEF0}" type="slidenum">
              <a:rPr lang="en-US" altLang="en-US"/>
              <a:pPr/>
              <a:t>‹#›</a:t>
            </a:fld>
            <a:endParaRPr lang="en-US" altLang="en-US"/>
          </a:p>
        </p:txBody>
      </p:sp>
    </p:spTree>
    <p:extLst>
      <p:ext uri="{BB962C8B-B14F-4D97-AF65-F5344CB8AC3E}">
        <p14:creationId xmlns:p14="http://schemas.microsoft.com/office/powerpoint/2010/main" val="4264082620"/>
      </p:ext>
    </p:extLst>
  </p:cSld>
  <p:clrMapOvr>
    <a:masterClrMapping/>
  </p:clrMapOvr>
  <p:transition>
    <p:cut/>
    <p:sndAc>
      <p:stSnd>
        <p:snd r:embed="rId1" name="button-30.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E2B20F-294A-57EF-A1C4-FE282F4233B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FF21E8-F018-77E2-F3DB-D2E6790C6DA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A2ED40-3BDA-C5D4-B181-ED4491CA2F43}"/>
              </a:ext>
            </a:extLst>
          </p:cNvPr>
          <p:cNvSpPr>
            <a:spLocks noGrp="1" noChangeArrowheads="1"/>
          </p:cNvSpPr>
          <p:nvPr>
            <p:ph type="sldNum" sz="quarter" idx="12"/>
          </p:nvPr>
        </p:nvSpPr>
        <p:spPr/>
        <p:txBody>
          <a:bodyPr/>
          <a:lstStyle>
            <a:lvl1pPr>
              <a:defRPr/>
            </a:lvl1pPr>
          </a:lstStyle>
          <a:p>
            <a:fld id="{67022604-D7B9-9C44-A144-D53DCA1EA1E3}" type="slidenum">
              <a:rPr lang="en-US" altLang="en-US"/>
              <a:pPr/>
              <a:t>‹#›</a:t>
            </a:fld>
            <a:endParaRPr lang="en-US" altLang="en-US"/>
          </a:p>
        </p:txBody>
      </p:sp>
    </p:spTree>
    <p:extLst>
      <p:ext uri="{BB962C8B-B14F-4D97-AF65-F5344CB8AC3E}">
        <p14:creationId xmlns:p14="http://schemas.microsoft.com/office/powerpoint/2010/main" val="3202863926"/>
      </p:ext>
    </p:extLst>
  </p:cSld>
  <p:clrMapOvr>
    <a:masterClrMapping/>
  </p:clrMapOvr>
  <p:transition>
    <p:cut/>
    <p:sndAc>
      <p:stSnd>
        <p:snd r:embed="rId1" name="button-30.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8DCB44-A69E-FA5F-726A-4C2E70678B8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0FA601-4C9E-2034-B282-DCAA44DE633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56B223-BACE-7DA1-327D-C88E7F893DF9}"/>
              </a:ext>
            </a:extLst>
          </p:cNvPr>
          <p:cNvSpPr>
            <a:spLocks noGrp="1" noChangeArrowheads="1"/>
          </p:cNvSpPr>
          <p:nvPr>
            <p:ph type="sldNum" sz="quarter" idx="12"/>
          </p:nvPr>
        </p:nvSpPr>
        <p:spPr/>
        <p:txBody>
          <a:bodyPr/>
          <a:lstStyle>
            <a:lvl1pPr>
              <a:defRPr/>
            </a:lvl1pPr>
          </a:lstStyle>
          <a:p>
            <a:fld id="{EE77BB2F-5FC7-AA42-A7A5-6BEE76033BAC}" type="slidenum">
              <a:rPr lang="en-US" altLang="en-US"/>
              <a:pPr/>
              <a:t>‹#›</a:t>
            </a:fld>
            <a:endParaRPr lang="en-US" altLang="en-US"/>
          </a:p>
        </p:txBody>
      </p:sp>
    </p:spTree>
    <p:extLst>
      <p:ext uri="{BB962C8B-B14F-4D97-AF65-F5344CB8AC3E}">
        <p14:creationId xmlns:p14="http://schemas.microsoft.com/office/powerpoint/2010/main" val="124099585"/>
      </p:ext>
    </p:extLst>
  </p:cSld>
  <p:clrMapOvr>
    <a:masterClrMapping/>
  </p:clrMapOvr>
  <p:transition>
    <p:cut/>
    <p:sndAc>
      <p:stSnd>
        <p:snd r:embed="rId1" name="button-30.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9E0742-2E30-8C16-7B7B-0A0B9D8522A2}"/>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5C8151D-7AF1-4CB8-827B-F1386F1B69A1}"/>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736E176-52D3-47C7-CF6C-DF4F96E6E279}"/>
              </a:ext>
            </a:extLst>
          </p:cNvPr>
          <p:cNvSpPr>
            <a:spLocks noGrp="1" noChangeArrowheads="1"/>
          </p:cNvSpPr>
          <p:nvPr>
            <p:ph type="sldNum" sz="quarter" idx="12"/>
          </p:nvPr>
        </p:nvSpPr>
        <p:spPr/>
        <p:txBody>
          <a:bodyPr/>
          <a:lstStyle>
            <a:lvl1pPr>
              <a:defRPr/>
            </a:lvl1pPr>
          </a:lstStyle>
          <a:p>
            <a:fld id="{3326129F-312A-474B-8A66-205D29F5447B}" type="slidenum">
              <a:rPr lang="en-US" altLang="en-US"/>
              <a:pPr/>
              <a:t>‹#›</a:t>
            </a:fld>
            <a:endParaRPr lang="en-US" altLang="en-US"/>
          </a:p>
        </p:txBody>
      </p:sp>
    </p:spTree>
    <p:extLst>
      <p:ext uri="{BB962C8B-B14F-4D97-AF65-F5344CB8AC3E}">
        <p14:creationId xmlns:p14="http://schemas.microsoft.com/office/powerpoint/2010/main" val="4068496797"/>
      </p:ext>
    </p:extLst>
  </p:cSld>
  <p:clrMapOvr>
    <a:masterClrMapping/>
  </p:clrMapOvr>
  <p:transition>
    <p:cut/>
    <p:sndAc>
      <p:stSnd>
        <p:snd r:embed="rId1" name="button-30.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4AAA63-3240-851E-56E6-A0F08D2633AE}"/>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1F691F-5E27-9FC4-B5D9-92468C73E16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DE1AB3-7316-8AFF-5DA4-4F05214987CC}"/>
              </a:ext>
            </a:extLst>
          </p:cNvPr>
          <p:cNvSpPr>
            <a:spLocks noGrp="1" noChangeArrowheads="1"/>
          </p:cNvSpPr>
          <p:nvPr>
            <p:ph type="sldNum" sz="quarter" idx="12"/>
          </p:nvPr>
        </p:nvSpPr>
        <p:spPr/>
        <p:txBody>
          <a:bodyPr/>
          <a:lstStyle>
            <a:lvl1pPr>
              <a:defRPr/>
            </a:lvl1pPr>
          </a:lstStyle>
          <a:p>
            <a:fld id="{1FA8F2E9-10B3-474E-BFB2-E8EA4AD225AB}" type="slidenum">
              <a:rPr lang="en-US" altLang="en-US"/>
              <a:pPr/>
              <a:t>‹#›</a:t>
            </a:fld>
            <a:endParaRPr lang="en-US" altLang="en-US"/>
          </a:p>
        </p:txBody>
      </p:sp>
    </p:spTree>
    <p:extLst>
      <p:ext uri="{BB962C8B-B14F-4D97-AF65-F5344CB8AC3E}">
        <p14:creationId xmlns:p14="http://schemas.microsoft.com/office/powerpoint/2010/main" val="3466439942"/>
      </p:ext>
    </p:extLst>
  </p:cSld>
  <p:clrMapOvr>
    <a:masterClrMapping/>
  </p:clrMapOvr>
  <p:transition>
    <p:cut/>
    <p:sndAc>
      <p:stSnd>
        <p:snd r:embed="rId1" name="button-30.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64860D-A1A8-66BE-C98A-EF6C2DFCE96B}"/>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2345269-3130-8835-7D7C-68D9E3ABC96F}"/>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057DB0-5DB2-623B-3B2C-4C24E97C7CF7}"/>
              </a:ext>
            </a:extLst>
          </p:cNvPr>
          <p:cNvSpPr>
            <a:spLocks noGrp="1" noChangeArrowheads="1"/>
          </p:cNvSpPr>
          <p:nvPr>
            <p:ph type="sldNum" sz="quarter" idx="12"/>
          </p:nvPr>
        </p:nvSpPr>
        <p:spPr/>
        <p:txBody>
          <a:bodyPr/>
          <a:lstStyle>
            <a:lvl1pPr>
              <a:defRPr/>
            </a:lvl1pPr>
          </a:lstStyle>
          <a:p>
            <a:fld id="{5F0EBF1D-D8E5-6D47-AC1B-2525FDDF579D}" type="slidenum">
              <a:rPr lang="en-US" altLang="en-US"/>
              <a:pPr/>
              <a:t>‹#›</a:t>
            </a:fld>
            <a:endParaRPr lang="en-US" altLang="en-US"/>
          </a:p>
        </p:txBody>
      </p:sp>
    </p:spTree>
    <p:extLst>
      <p:ext uri="{BB962C8B-B14F-4D97-AF65-F5344CB8AC3E}">
        <p14:creationId xmlns:p14="http://schemas.microsoft.com/office/powerpoint/2010/main" val="1855652378"/>
      </p:ext>
    </p:extLst>
  </p:cSld>
  <p:clrMapOvr>
    <a:masterClrMapping/>
  </p:clrMapOvr>
  <p:transition>
    <p:cut/>
    <p:sndAc>
      <p:stSnd>
        <p:snd r:embed="rId1" name="button-30.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4F499F-FB0C-5487-F70B-BE75A9FD8484}"/>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C21919-6BB9-BE0D-DE07-F0AB4D1316DD}"/>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384EA5A-3A31-EA3D-07FD-0216B925CC83}"/>
              </a:ext>
            </a:extLst>
          </p:cNvPr>
          <p:cNvSpPr>
            <a:spLocks noGrp="1" noChangeArrowheads="1"/>
          </p:cNvSpPr>
          <p:nvPr>
            <p:ph type="sldNum" sz="quarter" idx="12"/>
          </p:nvPr>
        </p:nvSpPr>
        <p:spPr/>
        <p:txBody>
          <a:bodyPr/>
          <a:lstStyle>
            <a:lvl1pPr>
              <a:defRPr/>
            </a:lvl1pPr>
          </a:lstStyle>
          <a:p>
            <a:fld id="{A159EE00-9582-5D45-9F03-FBE06ED5F80D}" type="slidenum">
              <a:rPr lang="en-US" altLang="en-US"/>
              <a:pPr/>
              <a:t>‹#›</a:t>
            </a:fld>
            <a:endParaRPr lang="en-US" altLang="en-US"/>
          </a:p>
        </p:txBody>
      </p:sp>
    </p:spTree>
    <p:extLst>
      <p:ext uri="{BB962C8B-B14F-4D97-AF65-F5344CB8AC3E}">
        <p14:creationId xmlns:p14="http://schemas.microsoft.com/office/powerpoint/2010/main" val="2568278540"/>
      </p:ext>
    </p:extLst>
  </p:cSld>
  <p:clrMapOvr>
    <a:masterClrMapping/>
  </p:clrMapOvr>
  <p:transition>
    <p:cut/>
    <p:sndAc>
      <p:stSnd>
        <p:snd r:embed="rId1" name="button-30.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83C941-2EBD-2459-C982-8DFA11B63A19}"/>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0BED06C-10F3-A069-14EB-E3EFFCE02B05}"/>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F363A6A-40EB-3C1C-00EF-B1E570ABD07F}"/>
              </a:ext>
            </a:extLst>
          </p:cNvPr>
          <p:cNvSpPr>
            <a:spLocks noGrp="1" noChangeArrowheads="1"/>
          </p:cNvSpPr>
          <p:nvPr>
            <p:ph type="sldNum" sz="quarter" idx="12"/>
          </p:nvPr>
        </p:nvSpPr>
        <p:spPr/>
        <p:txBody>
          <a:bodyPr/>
          <a:lstStyle>
            <a:lvl1pPr>
              <a:defRPr/>
            </a:lvl1pPr>
          </a:lstStyle>
          <a:p>
            <a:fld id="{AB486FF5-8FA5-6744-AD99-2579C8DA2EC3}" type="slidenum">
              <a:rPr lang="en-US" altLang="en-US"/>
              <a:pPr/>
              <a:t>‹#›</a:t>
            </a:fld>
            <a:endParaRPr lang="en-US" altLang="en-US"/>
          </a:p>
        </p:txBody>
      </p:sp>
    </p:spTree>
    <p:extLst>
      <p:ext uri="{BB962C8B-B14F-4D97-AF65-F5344CB8AC3E}">
        <p14:creationId xmlns:p14="http://schemas.microsoft.com/office/powerpoint/2010/main" val="329714387"/>
      </p:ext>
    </p:extLst>
  </p:cSld>
  <p:clrMapOvr>
    <a:masterClrMapping/>
  </p:clrMapOvr>
  <p:transition>
    <p:cut/>
    <p:sndAc>
      <p:stSnd>
        <p:snd r:embed="rId1" name="button-30.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27BB32D-B392-E880-52C5-5F1F9738A137}"/>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D453916-31C2-AEA6-EB19-C556EEBA45E3}"/>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E9CA2FB-FADB-8787-4FA4-C885129FB642}"/>
              </a:ext>
            </a:extLst>
          </p:cNvPr>
          <p:cNvSpPr>
            <a:spLocks noGrp="1" noChangeArrowheads="1"/>
          </p:cNvSpPr>
          <p:nvPr>
            <p:ph type="sldNum" sz="quarter" idx="12"/>
          </p:nvPr>
        </p:nvSpPr>
        <p:spPr/>
        <p:txBody>
          <a:bodyPr/>
          <a:lstStyle>
            <a:lvl1pPr>
              <a:defRPr/>
            </a:lvl1pPr>
          </a:lstStyle>
          <a:p>
            <a:fld id="{3C6A3A76-9435-234A-8BB0-A066412D6A6B}" type="slidenum">
              <a:rPr lang="en-US" altLang="en-US"/>
              <a:pPr/>
              <a:t>‹#›</a:t>
            </a:fld>
            <a:endParaRPr lang="en-US" altLang="en-US"/>
          </a:p>
        </p:txBody>
      </p:sp>
    </p:spTree>
    <p:extLst>
      <p:ext uri="{BB962C8B-B14F-4D97-AF65-F5344CB8AC3E}">
        <p14:creationId xmlns:p14="http://schemas.microsoft.com/office/powerpoint/2010/main" val="2794585212"/>
      </p:ext>
    </p:extLst>
  </p:cSld>
  <p:clrMapOvr>
    <a:masterClrMapping/>
  </p:clrMapOvr>
  <p:transition>
    <p:cut/>
    <p:sndAc>
      <p:stSnd>
        <p:snd r:embed="rId1" name="button-30.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35FCF34-4983-6F3D-7622-DF41E4A7420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D5333F9-1B37-5229-4C44-15EFCB7C57C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7DDAC5F-7319-C714-B3D5-574C34F68A6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FFBEA577-DC18-4E10-4C61-4A1C9178348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7B0FCF58-B68A-9CCE-E5FE-260FB013DC7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fld id="{BA1ABDDC-DD87-E44C-8C40-00459C73AFA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cut/>
    <p:sndAc>
      <p:stSnd>
        <p:snd r:embed="rId14" name="button-30.wav"/>
      </p:stSnd>
    </p:sndAc>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7.xml"/><Relationship Id="rId1" Type="http://schemas.openxmlformats.org/officeDocument/2006/relationships/video" Target="https://www.youtube.com/embed/lPPcB-dCXg4?feature=oembed"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bin"/><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7.xml"/><Relationship Id="rId1" Type="http://schemas.openxmlformats.org/officeDocument/2006/relationships/video" Target="https://www.youtube.com/embed/GnwDDsN6ZfM?feature=oembed"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195376B-C630-F38A-29DB-7320B8FFF139}"/>
              </a:ext>
            </a:extLst>
          </p:cNvPr>
          <p:cNvSpPr>
            <a:spLocks noGrp="1" noChangeArrowheads="1"/>
          </p:cNvSpPr>
          <p:nvPr>
            <p:ph type="title"/>
          </p:nvPr>
        </p:nvSpPr>
        <p:spPr>
          <a:xfrm>
            <a:off x="7952488" y="274638"/>
            <a:ext cx="4239512" cy="6354762"/>
          </a:xfrm>
        </p:spPr>
        <p:txBody>
          <a:bodyPr/>
          <a:lstStyle/>
          <a:p>
            <a:pPr eaLnBrk="1" hangingPunct="1">
              <a:defRPr/>
            </a:pPr>
            <a:r>
              <a:rPr lang="en-US" sz="4000" b="1" dirty="0">
                <a:latin typeface="Bell MT" panose="02020503060305020303" pitchFamily="18" charset="77"/>
                <a:cs typeface="+mj-cs"/>
              </a:rPr>
              <a:t>RCIA</a:t>
            </a:r>
            <a:br>
              <a:rPr lang="en-US" sz="4000" b="1" dirty="0">
                <a:latin typeface="Bell MT" panose="02020503060305020303" pitchFamily="18" charset="77"/>
                <a:cs typeface="+mj-cs"/>
              </a:rPr>
            </a:br>
            <a:br>
              <a:rPr lang="en-US" sz="4000" b="1" dirty="0">
                <a:latin typeface="Bell MT" panose="02020503060305020303" pitchFamily="18" charset="77"/>
                <a:cs typeface="+mj-cs"/>
              </a:rPr>
            </a:br>
            <a:r>
              <a:rPr lang="en-US" sz="4000" b="1" dirty="0">
                <a:latin typeface="Bell MT" panose="02020503060305020303" pitchFamily="18" charset="77"/>
                <a:cs typeface="+mj-cs"/>
              </a:rPr>
              <a:t>The Last Four Things: </a:t>
            </a:r>
            <a:br>
              <a:rPr lang="en-US" sz="4000" dirty="0">
                <a:latin typeface="Bell MT" panose="02020503060305020303" pitchFamily="18" charset="77"/>
                <a:cs typeface="+mj-cs"/>
              </a:rPr>
            </a:br>
            <a:r>
              <a:rPr lang="en-US" sz="4000" dirty="0">
                <a:latin typeface="Bell MT" panose="02020503060305020303" pitchFamily="18" charset="77"/>
                <a:cs typeface="+mj-cs"/>
              </a:rPr>
              <a:t>Death, Judgment, Heaven, &amp; Hell</a:t>
            </a:r>
            <a:br>
              <a:rPr lang="en-US" sz="4000" dirty="0">
                <a:latin typeface="Bell MT" panose="02020503060305020303" pitchFamily="18" charset="77"/>
                <a:cs typeface="+mj-cs"/>
              </a:rPr>
            </a:br>
            <a:br>
              <a:rPr lang="en-US" sz="4000" dirty="0">
                <a:latin typeface="Bell MT" panose="02020503060305020303" pitchFamily="18" charset="77"/>
                <a:cs typeface="+mj-cs"/>
              </a:rPr>
            </a:br>
            <a:r>
              <a:rPr lang="en-US" sz="4000" b="1" dirty="0">
                <a:latin typeface="Bell MT" panose="02020503060305020303" pitchFamily="18" charset="77"/>
                <a:cs typeface="+mj-cs"/>
              </a:rPr>
              <a:t>Sacraments:</a:t>
            </a:r>
            <a:br>
              <a:rPr lang="en-US" sz="4000" dirty="0">
                <a:latin typeface="Bell MT" panose="02020503060305020303" pitchFamily="18" charset="77"/>
                <a:cs typeface="+mj-cs"/>
              </a:rPr>
            </a:br>
            <a:r>
              <a:rPr lang="en-US" sz="4000" dirty="0">
                <a:latin typeface="Bell MT" panose="02020503060305020303" pitchFamily="18" charset="77"/>
                <a:cs typeface="+mj-cs"/>
              </a:rPr>
              <a:t>Anointing</a:t>
            </a:r>
            <a:br>
              <a:rPr lang="en-US" sz="4000" dirty="0">
                <a:latin typeface="Bell MT" panose="02020503060305020303" pitchFamily="18" charset="77"/>
                <a:cs typeface="+mj-cs"/>
              </a:rPr>
            </a:br>
            <a:r>
              <a:rPr lang="en-US" sz="4000" dirty="0">
                <a:latin typeface="Bell MT" panose="02020503060305020303" pitchFamily="18" charset="77"/>
                <a:cs typeface="+mj-cs"/>
              </a:rPr>
              <a:t>of the Sick</a:t>
            </a:r>
          </a:p>
        </p:txBody>
      </p:sp>
      <p:pic>
        <p:nvPicPr>
          <p:cNvPr id="8195" name="Picture 3" descr="20081229005358!Hieronymus_Bosch-_The_Seven_Deadly_Sins_and_the_Four_Last_Things">
            <a:extLst>
              <a:ext uri="{FF2B5EF4-FFF2-40B4-BE49-F238E27FC236}">
                <a16:creationId xmlns:a16="http://schemas.microsoft.com/office/drawing/2014/main" id="{25D0A78A-7283-5032-950A-E671B10410D0}"/>
              </a:ext>
            </a:extLst>
          </p:cNvPr>
          <p:cNvPicPr>
            <a:picLocks noGrp="1" noChangeAspect="1" noChangeArrowheads="1"/>
          </p:cNvPicPr>
          <p:nvPr>
            <p:ph idx="1"/>
          </p:nvPr>
        </p:nvPicPr>
        <p:blipFill>
          <a:blip r:embed="rId3"/>
          <a:srcRect/>
          <a:stretch>
            <a:fillRect/>
          </a:stretch>
        </p:blipFill>
        <p:spPr>
          <a:xfrm>
            <a:off x="-8642" y="4713"/>
            <a:ext cx="7952489" cy="6858000"/>
          </a:xfrm>
        </p:spPr>
      </p:pic>
    </p:spTree>
  </p:cSld>
  <p:clrMapOvr>
    <a:masterClrMapping/>
  </p:clrMapOvr>
  <p:transition>
    <p:cut/>
    <p:sndAc>
      <p:stSnd>
        <p:snd r:embed="rId2" name="button-30.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How Can a Loving God Send People to Hell?">
            <a:hlinkClick r:id="" action="ppaction://media"/>
            <a:extLst>
              <a:ext uri="{FF2B5EF4-FFF2-40B4-BE49-F238E27FC236}">
                <a16:creationId xmlns:a16="http://schemas.microsoft.com/office/drawing/2014/main" id="{A894E26C-E998-1B59-651F-CC9F2A6D1853}"/>
              </a:ext>
            </a:extLst>
          </p:cNvPr>
          <p:cNvPicPr>
            <a:picLocks noRot="1" noChangeAspect="1"/>
          </p:cNvPicPr>
          <p:nvPr>
            <a:videoFile r:link="rId1"/>
          </p:nvPr>
        </p:nvPicPr>
        <p:blipFill>
          <a:blip r:embed="rId4"/>
          <a:stretch>
            <a:fillRect/>
          </a:stretch>
        </p:blipFill>
        <p:spPr>
          <a:xfrm>
            <a:off x="6096" y="0"/>
            <a:ext cx="12138053" cy="6858000"/>
          </a:xfrm>
          <a:prstGeom prst="rect">
            <a:avLst/>
          </a:prstGeom>
        </p:spPr>
      </p:pic>
    </p:spTree>
    <p:extLst>
      <p:ext uri="{BB962C8B-B14F-4D97-AF65-F5344CB8AC3E}">
        <p14:creationId xmlns:p14="http://schemas.microsoft.com/office/powerpoint/2010/main" val="1255244581"/>
      </p:ext>
    </p:extLst>
  </p:cSld>
  <p:clrMapOvr>
    <a:masterClrMapping/>
  </p:clrMapOvr>
  <p:transition>
    <p:cut/>
    <p:sndAc>
      <p:stSnd>
        <p:snd r:embed="rId3" name="button-30.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purgatory">
            <a:extLst>
              <a:ext uri="{FF2B5EF4-FFF2-40B4-BE49-F238E27FC236}">
                <a16:creationId xmlns:a16="http://schemas.microsoft.com/office/drawing/2014/main" id="{4795742D-26EE-2950-7120-18AA4432559A}"/>
              </a:ext>
            </a:extLst>
          </p:cNvPr>
          <p:cNvPicPr>
            <a:picLocks noGrp="1" noChangeAspect="1" noChangeArrowheads="1"/>
          </p:cNvPicPr>
          <p:nvPr>
            <p:ph sz="half" idx="4294967295"/>
          </p:nvPr>
        </p:nvPicPr>
        <p:blipFill rotWithShape="1">
          <a:blip r:embed="rId4"/>
          <a:srcRect l="14268" r="14175" b="-1"/>
          <a:stretch/>
        </p:blipFill>
        <p:spPr>
          <a:xfrm>
            <a:off x="3429000" y="0"/>
            <a:ext cx="9220198" cy="68579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6395" name="Rectangle 1639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6" name="Rectangle 2">
            <a:extLst>
              <a:ext uri="{FF2B5EF4-FFF2-40B4-BE49-F238E27FC236}">
                <a16:creationId xmlns:a16="http://schemas.microsoft.com/office/drawing/2014/main" id="{E873CBFB-44E7-C0FB-C1C7-90A874AA3D4A}"/>
              </a:ext>
            </a:extLst>
          </p:cNvPr>
          <p:cNvSpPr>
            <a:spLocks noGrp="1" noChangeArrowheads="1"/>
          </p:cNvSpPr>
          <p:nvPr>
            <p:ph type="title"/>
          </p:nvPr>
        </p:nvSpPr>
        <p:spPr>
          <a:xfrm>
            <a:off x="838200" y="365125"/>
            <a:ext cx="3822189" cy="930275"/>
          </a:xfrm>
        </p:spPr>
        <p:txBody>
          <a:bodyPr vert="horz" lIns="91440" tIns="45720" rIns="91440" bIns="45720" rtlCol="0" anchor="ctr">
            <a:normAutofit/>
          </a:bodyPr>
          <a:lstStyle/>
          <a:p>
            <a:pPr algn="l" eaLnBrk="1" hangingPunct="1">
              <a:lnSpc>
                <a:spcPct val="90000"/>
              </a:lnSpc>
              <a:defRPr/>
            </a:pPr>
            <a:r>
              <a:rPr lang="en-US" sz="4000" b="1" kern="1200" dirty="0">
                <a:solidFill>
                  <a:schemeClr val="tx1"/>
                </a:solidFill>
                <a:latin typeface="Bell MT" panose="02020503060305020303" pitchFamily="18" charset="77"/>
                <a:cs typeface="+mj-cs"/>
              </a:rPr>
              <a:t>Purgatory</a:t>
            </a:r>
          </a:p>
        </p:txBody>
      </p:sp>
      <p:sp>
        <p:nvSpPr>
          <p:cNvPr id="16387" name="Rectangle 3">
            <a:extLst>
              <a:ext uri="{FF2B5EF4-FFF2-40B4-BE49-F238E27FC236}">
                <a16:creationId xmlns:a16="http://schemas.microsoft.com/office/drawing/2014/main" id="{EA111D71-BD97-29A9-524F-EC50080ECB04}"/>
              </a:ext>
            </a:extLst>
          </p:cNvPr>
          <p:cNvSpPr>
            <a:spLocks noGrp="1" noChangeArrowheads="1"/>
          </p:cNvSpPr>
          <p:nvPr>
            <p:ph type="body" sz="half" idx="1"/>
          </p:nvPr>
        </p:nvSpPr>
        <p:spPr>
          <a:xfrm>
            <a:off x="152400" y="1295400"/>
            <a:ext cx="4953000" cy="4881563"/>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After the particular judgment, a soul can be sent to purgatory which is the state of those who die in friendship with God but still need to be purified of venial sins or the remains of mortal sin</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Purgatory is only for temporal punishment which is totally different from eternal punishment </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It is both painful and joyful</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Painful because the soul is undergoing purification and has not yet reached its goal, however not physical pain like we imagine</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Joyful because the soul knows with certainty that it will reach ultimate good</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Once the soul is purified it will enjoy the vision of God for all eternity</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Our prayers and sacrifices, especially the sacrifice of the Mass, assists the purification of the souls in purgatory</a:t>
            </a:r>
          </a:p>
          <a:p>
            <a:pPr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a:p>
            <a:pPr lvl="1"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p:txBody>
      </p:sp>
    </p:spTree>
  </p:cSld>
  <p:clrMapOvr>
    <a:masterClrMapping/>
  </p:clrMapOvr>
  <p:transition>
    <p:cut/>
    <p:sndAc>
      <p:stSnd>
        <p:snd r:embed="rId3" name="button-30.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6" name="Rectangle 2458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81" name="Picture 5" descr="What does purgatory look like?">
            <a:extLst>
              <a:ext uri="{FF2B5EF4-FFF2-40B4-BE49-F238E27FC236}">
                <a16:creationId xmlns:a16="http://schemas.microsoft.com/office/drawing/2014/main" id="{23C3744A-2BF3-F07C-AB83-AE8593BB98C4}"/>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r="11080"/>
          <a:stretch/>
        </p:blipFill>
        <p:spPr bwMode="auto">
          <a:xfrm>
            <a:off x="-4243" y="10"/>
            <a:ext cx="12196243" cy="6857990"/>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a:extLst>
              <a:ext uri="{FF2B5EF4-FFF2-40B4-BE49-F238E27FC236}">
                <a16:creationId xmlns:a16="http://schemas.microsoft.com/office/drawing/2014/main" id="{7E8D5860-D3CD-8471-4040-588D23B8E0B8}"/>
              </a:ext>
            </a:extLst>
          </p:cNvPr>
          <p:cNvSpPr>
            <a:spLocks noGrp="1" noChangeArrowheads="1"/>
          </p:cNvSpPr>
          <p:nvPr>
            <p:ph type="title"/>
          </p:nvPr>
        </p:nvSpPr>
        <p:spPr>
          <a:xfrm>
            <a:off x="643467" y="321734"/>
            <a:ext cx="10905066" cy="1135737"/>
          </a:xfrm>
        </p:spPr>
        <p:txBody>
          <a:bodyPr>
            <a:normAutofit/>
          </a:bodyPr>
          <a:lstStyle/>
          <a:p>
            <a:pPr eaLnBrk="1" hangingPunct="1">
              <a:defRPr/>
            </a:pPr>
            <a:r>
              <a:rPr lang="en-US" sz="3600" b="1">
                <a:latin typeface="Bell MT" panose="02020503060305020303" pitchFamily="18" charset="77"/>
                <a:cs typeface="+mj-cs"/>
              </a:rPr>
              <a:t>Scriptural Foundations of Purgatory</a:t>
            </a:r>
          </a:p>
        </p:txBody>
      </p:sp>
      <p:sp>
        <p:nvSpPr>
          <p:cNvPr id="19459" name="Rectangle 3">
            <a:extLst>
              <a:ext uri="{FF2B5EF4-FFF2-40B4-BE49-F238E27FC236}">
                <a16:creationId xmlns:a16="http://schemas.microsoft.com/office/drawing/2014/main" id="{EB801852-1759-C427-E217-CF0FAB282E42}"/>
              </a:ext>
            </a:extLst>
          </p:cNvPr>
          <p:cNvSpPr>
            <a:spLocks noGrp="1" noChangeArrowheads="1"/>
          </p:cNvSpPr>
          <p:nvPr>
            <p:ph type="body" idx="1"/>
          </p:nvPr>
        </p:nvSpPr>
        <p:spPr>
          <a:xfrm>
            <a:off x="643467" y="1782981"/>
            <a:ext cx="10905066" cy="4393982"/>
          </a:xfrm>
        </p:spPr>
        <p:txBody>
          <a:bodyPr>
            <a:normAutofit/>
          </a:bodyPr>
          <a:lstStyle/>
          <a:p>
            <a:pPr eaLnBrk="1" hangingPunct="1">
              <a:defRPr/>
            </a:pPr>
            <a:r>
              <a:rPr lang="en-US" sz="2000">
                <a:latin typeface="Bell MT" panose="02020503060305020303" pitchFamily="18" charset="77"/>
              </a:rPr>
              <a:t>2 Maccabees 12:38-46; Lk 12:39-48</a:t>
            </a:r>
          </a:p>
          <a:p>
            <a:pPr eaLnBrk="1" hangingPunct="1">
              <a:defRPr/>
            </a:pPr>
            <a:r>
              <a:rPr lang="en-US" sz="2000">
                <a:latin typeface="Bell MT" panose="02020503060305020303" pitchFamily="18" charset="77"/>
              </a:rPr>
              <a:t>Mt 12:32 </a:t>
            </a:r>
            <a:r>
              <a:rPr lang="ja-JP" altLang="en-US" sz="2000">
                <a:latin typeface="Bell MT" panose="02020503060305020303" pitchFamily="18" charset="77"/>
              </a:rPr>
              <a:t>“</a:t>
            </a:r>
            <a:r>
              <a:rPr lang="en-US" altLang="ja-JP" sz="2000" i="1">
                <a:latin typeface="Bell MT" panose="02020503060305020303" pitchFamily="18" charset="77"/>
              </a:rPr>
              <a:t>And whoever says a word against the Son of man will be forgiven; but whoever speaks against the Holy Spirit will not be forgiven, either in this age or in the age to come</a:t>
            </a:r>
            <a:r>
              <a:rPr lang="en-US" altLang="ja-JP" sz="2000">
                <a:latin typeface="Bell MT" panose="02020503060305020303" pitchFamily="18" charset="77"/>
              </a:rPr>
              <a:t>.</a:t>
            </a:r>
            <a:r>
              <a:rPr lang="ja-JP" altLang="en-US" sz="2000">
                <a:latin typeface="Bell MT" panose="02020503060305020303" pitchFamily="18" charset="77"/>
              </a:rPr>
              <a:t>”</a:t>
            </a:r>
            <a:r>
              <a:rPr lang="en-US" altLang="ja-JP" sz="2000">
                <a:latin typeface="Bell MT" panose="02020503060305020303" pitchFamily="18" charset="77"/>
              </a:rPr>
              <a:t> </a:t>
            </a:r>
          </a:p>
          <a:p>
            <a:pPr lvl="1" eaLnBrk="1" hangingPunct="1">
              <a:defRPr/>
            </a:pPr>
            <a:r>
              <a:rPr lang="en-US" sz="2000" dirty="0">
                <a:latin typeface="Bell MT" panose="02020503060305020303" pitchFamily="18" charset="77"/>
              </a:rPr>
              <a:t>This indicates that forgiveness is possible in the age to come</a:t>
            </a:r>
            <a:endParaRPr lang="en-US" sz="2000">
              <a:latin typeface="Bell MT" panose="02020503060305020303" pitchFamily="18" charset="77"/>
            </a:endParaRPr>
          </a:p>
          <a:p>
            <a:pPr eaLnBrk="1" hangingPunct="1">
              <a:defRPr/>
            </a:pPr>
            <a:r>
              <a:rPr lang="en-US" sz="2000">
                <a:latin typeface="Bell MT" panose="02020503060305020303" pitchFamily="18" charset="77"/>
              </a:rPr>
              <a:t>Mt 18:21:35 </a:t>
            </a:r>
            <a:r>
              <a:rPr lang="ja-JP" altLang="en-US" sz="2000">
                <a:latin typeface="Bell MT" panose="02020503060305020303" pitchFamily="18" charset="77"/>
              </a:rPr>
              <a:t>“</a:t>
            </a:r>
            <a:r>
              <a:rPr lang="en-US" altLang="ja-JP" sz="2000" i="1">
                <a:latin typeface="Bell MT" panose="02020503060305020303" pitchFamily="18" charset="77"/>
              </a:rPr>
              <a:t>Then his lord summoned him and said to him, 'You wicked servant! I forgave you all that debt because you besought me; and should not you have had mercy on your fellow servant, as I had mercy on you?' And in anger his lord delivered him to the jailers, till he should pay all his debt. Also my heavenly Father will do to every one of you, if you do not forgive your brother from your heart</a:t>
            </a:r>
            <a:r>
              <a:rPr lang="en-US" altLang="ja-JP" sz="2000">
                <a:latin typeface="Bell MT" panose="02020503060305020303" pitchFamily="18" charset="77"/>
              </a:rPr>
              <a:t>.</a:t>
            </a:r>
            <a:r>
              <a:rPr lang="ja-JP" altLang="en-US" sz="2000">
                <a:latin typeface="Bell MT" panose="02020503060305020303" pitchFamily="18" charset="77"/>
              </a:rPr>
              <a:t>”</a:t>
            </a:r>
            <a:endParaRPr lang="en-US" altLang="ja-JP" sz="2000">
              <a:latin typeface="Bell MT" panose="02020503060305020303" pitchFamily="18" charset="77"/>
            </a:endParaRPr>
          </a:p>
          <a:p>
            <a:pPr lvl="1" eaLnBrk="1" hangingPunct="1">
              <a:defRPr/>
            </a:pPr>
            <a:r>
              <a:rPr lang="en-US" sz="2000" dirty="0">
                <a:latin typeface="Bell MT" panose="02020503060305020303" pitchFamily="18" charset="77"/>
              </a:rPr>
              <a:t>This parable is about the Kingdom of Heaven </a:t>
            </a:r>
            <a:endParaRPr lang="en-US" sz="2000">
              <a:latin typeface="Bell MT" panose="02020503060305020303" pitchFamily="18" charset="77"/>
            </a:endParaRPr>
          </a:p>
          <a:p>
            <a:pPr lvl="1" eaLnBrk="1" hangingPunct="1">
              <a:defRPr/>
            </a:pPr>
            <a:r>
              <a:rPr lang="en-US" sz="2000" dirty="0">
                <a:latin typeface="Bell MT" panose="02020503060305020303" pitchFamily="18" charset="77"/>
              </a:rPr>
              <a:t>The servant who did not show mercy is not cast into the outer darkness but is in jail until he pays everything back</a:t>
            </a:r>
            <a:endParaRPr lang="en-US" sz="2000">
              <a:latin typeface="Bell MT" panose="02020503060305020303" pitchFamily="18" charset="77"/>
            </a:endParaRPr>
          </a:p>
          <a:p>
            <a:pPr lvl="1" eaLnBrk="1" hangingPunct="1">
              <a:defRPr/>
            </a:pPr>
            <a:r>
              <a:rPr lang="en-US" sz="2000" dirty="0">
                <a:latin typeface="Bell MT" panose="02020503060305020303" pitchFamily="18" charset="77"/>
              </a:rPr>
              <a:t>Thus, we see there is a place where we pay back our debts</a:t>
            </a:r>
            <a:endParaRPr lang="en-US" sz="2000">
              <a:latin typeface="Bell MT" panose="02020503060305020303" pitchFamily="18" charset="77"/>
            </a:endParaRPr>
          </a:p>
        </p:txBody>
      </p:sp>
      <p:sp>
        <p:nvSpPr>
          <p:cNvPr id="24588" name="Rectangle 2458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0" name="Isosceles Triangle 2458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2" name="Isosceles Triangle 2459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4" name="Rectangle 2459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ut/>
    <p:sndAc>
      <p:stSnd>
        <p:snd r:embed="rId2" name="button-30.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4DC7705-9CF8-20A4-5737-8008E25B8C27}"/>
              </a:ext>
            </a:extLst>
          </p:cNvPr>
          <p:cNvSpPr>
            <a:spLocks noGrp="1" noChangeArrowheads="1"/>
          </p:cNvSpPr>
          <p:nvPr>
            <p:ph type="title"/>
          </p:nvPr>
        </p:nvSpPr>
        <p:spPr>
          <a:xfrm>
            <a:off x="609600" y="274638"/>
            <a:ext cx="6248400" cy="1143000"/>
          </a:xfrm>
        </p:spPr>
        <p:txBody>
          <a:bodyPr/>
          <a:lstStyle/>
          <a:p>
            <a:pPr eaLnBrk="1" hangingPunct="1">
              <a:defRPr/>
            </a:pPr>
            <a:r>
              <a:rPr lang="en-US" b="1" dirty="0">
                <a:latin typeface="Bell MT" panose="02020503060305020303" pitchFamily="18" charset="77"/>
                <a:cs typeface="+mj-cs"/>
              </a:rPr>
              <a:t>Purgatory in Tradition</a:t>
            </a:r>
          </a:p>
        </p:txBody>
      </p:sp>
      <p:sp>
        <p:nvSpPr>
          <p:cNvPr id="20483" name="Rectangle 3">
            <a:extLst>
              <a:ext uri="{FF2B5EF4-FFF2-40B4-BE49-F238E27FC236}">
                <a16:creationId xmlns:a16="http://schemas.microsoft.com/office/drawing/2014/main" id="{6C86DD61-2714-CAA1-76D0-8E454B545F36}"/>
              </a:ext>
            </a:extLst>
          </p:cNvPr>
          <p:cNvSpPr>
            <a:spLocks noGrp="1" noChangeArrowheads="1"/>
          </p:cNvSpPr>
          <p:nvPr>
            <p:ph type="body" sz="half" idx="1"/>
          </p:nvPr>
        </p:nvSpPr>
        <p:spPr>
          <a:xfrm>
            <a:off x="304800" y="1600200"/>
            <a:ext cx="6248400" cy="5029200"/>
          </a:xfrm>
        </p:spPr>
        <p:txBody>
          <a:bodyPr/>
          <a:lstStyle/>
          <a:p>
            <a:pPr eaLnBrk="1" hangingPunct="1">
              <a:lnSpc>
                <a:spcPct val="80000"/>
              </a:lnSpc>
              <a:defRPr/>
            </a:pPr>
            <a:r>
              <a:rPr lang="en-US" sz="2000" dirty="0">
                <a:latin typeface="Bell MT" panose="02020503060305020303" pitchFamily="18" charset="77"/>
              </a:rPr>
              <a:t>Prayers for the dead</a:t>
            </a:r>
          </a:p>
          <a:p>
            <a:pPr lvl="1" eaLnBrk="1" hangingPunct="1">
              <a:lnSpc>
                <a:spcPct val="80000"/>
              </a:lnSpc>
              <a:defRPr/>
            </a:pPr>
            <a:r>
              <a:rPr lang="en-US" sz="1800" dirty="0">
                <a:latin typeface="Bell MT" panose="02020503060305020303" pitchFamily="18" charset="77"/>
              </a:rPr>
              <a:t>The custom of praying for the dead goes back to the 100s </a:t>
            </a:r>
          </a:p>
          <a:p>
            <a:pPr lvl="1" eaLnBrk="1" hangingPunct="1">
              <a:lnSpc>
                <a:spcPct val="80000"/>
              </a:lnSpc>
              <a:defRPr/>
            </a:pPr>
            <a:r>
              <a:rPr lang="en-US" sz="1800" dirty="0">
                <a:latin typeface="Bell MT" panose="02020503060305020303" pitchFamily="18" charset="77"/>
              </a:rPr>
              <a:t>Tertullian (160-220) says that this custom of prayer for the dead was received from tradition </a:t>
            </a:r>
          </a:p>
          <a:p>
            <a:pPr lvl="1" eaLnBrk="1" hangingPunct="1">
              <a:lnSpc>
                <a:spcPct val="80000"/>
              </a:lnSpc>
              <a:defRPr/>
            </a:pPr>
            <a:r>
              <a:rPr lang="en-US" sz="1800" dirty="0">
                <a:latin typeface="Bell MT" panose="02020503060305020303" pitchFamily="18" charset="77"/>
              </a:rPr>
              <a:t>The catacombs contain references to the need for prayers for the deceased</a:t>
            </a:r>
          </a:p>
          <a:p>
            <a:pPr lvl="1" eaLnBrk="1" hangingPunct="1">
              <a:lnSpc>
                <a:spcPct val="80000"/>
              </a:lnSpc>
              <a:defRPr/>
            </a:pPr>
            <a:r>
              <a:rPr lang="en-US" sz="1800" dirty="0">
                <a:latin typeface="Bell MT" panose="02020503060305020303" pitchFamily="18" charset="77"/>
              </a:rPr>
              <a:t>No one ever challenged prayer for the dead until Arius in the 4</a:t>
            </a:r>
            <a:r>
              <a:rPr lang="en-US" sz="1800" baseline="30000" dirty="0">
                <a:latin typeface="Bell MT" panose="02020503060305020303" pitchFamily="18" charset="77"/>
              </a:rPr>
              <a:t>th</a:t>
            </a:r>
            <a:r>
              <a:rPr lang="en-US" sz="1800" dirty="0">
                <a:latin typeface="Bell MT" panose="02020503060305020303" pitchFamily="18" charset="77"/>
              </a:rPr>
              <a:t> century</a:t>
            </a:r>
          </a:p>
          <a:p>
            <a:pPr eaLnBrk="1" hangingPunct="1">
              <a:lnSpc>
                <a:spcPct val="80000"/>
              </a:lnSpc>
              <a:defRPr/>
            </a:pPr>
            <a:r>
              <a:rPr lang="en-US" sz="2400" dirty="0">
                <a:latin typeface="Bell MT" panose="02020503060305020303" pitchFamily="18" charset="77"/>
              </a:rPr>
              <a:t>State of Purification</a:t>
            </a:r>
          </a:p>
          <a:p>
            <a:pPr lvl="1" eaLnBrk="1" hangingPunct="1">
              <a:lnSpc>
                <a:spcPct val="80000"/>
              </a:lnSpc>
              <a:defRPr/>
            </a:pPr>
            <a:r>
              <a:rPr lang="en-US" sz="1800" dirty="0">
                <a:latin typeface="Bell MT" panose="02020503060305020303" pitchFamily="18" charset="77"/>
              </a:rPr>
              <a:t>St. Cyprian (200-258) said that the debt of punishment remains if one’</a:t>
            </a:r>
            <a:r>
              <a:rPr lang="en-US" altLang="ja-JP" sz="1800" dirty="0">
                <a:latin typeface="Bell MT" panose="02020503060305020303" pitchFamily="18" charset="77"/>
              </a:rPr>
              <a:t>s penance is not complete</a:t>
            </a:r>
          </a:p>
          <a:p>
            <a:pPr lvl="1" eaLnBrk="1" hangingPunct="1">
              <a:lnSpc>
                <a:spcPct val="80000"/>
              </a:lnSpc>
              <a:defRPr/>
            </a:pPr>
            <a:r>
              <a:rPr lang="en-US" sz="1800" dirty="0">
                <a:latin typeface="Bell MT" panose="02020503060305020303" pitchFamily="18" charset="77"/>
              </a:rPr>
              <a:t>St. Augustine (354-430) speaks of a </a:t>
            </a:r>
            <a:r>
              <a:rPr lang="ja-JP" altLang="en-US" sz="1800" dirty="0">
                <a:latin typeface="Bell MT" panose="02020503060305020303" pitchFamily="18" charset="77"/>
              </a:rPr>
              <a:t>“</a:t>
            </a:r>
            <a:r>
              <a:rPr lang="en-US" altLang="ja-JP" sz="1800" dirty="0">
                <a:latin typeface="Bell MT" panose="02020503060305020303" pitchFamily="18" charset="77"/>
              </a:rPr>
              <a:t>corrective fire</a:t>
            </a:r>
            <a:r>
              <a:rPr lang="ja-JP" altLang="en-US" sz="1800" dirty="0">
                <a:latin typeface="Bell MT" panose="02020503060305020303" pitchFamily="18" charset="77"/>
              </a:rPr>
              <a:t>”</a:t>
            </a:r>
            <a:r>
              <a:rPr lang="en-US" altLang="ja-JP" sz="1800" dirty="0">
                <a:latin typeface="Bell MT" panose="02020503060305020303" pitchFamily="18" charset="77"/>
              </a:rPr>
              <a:t> and </a:t>
            </a:r>
            <a:r>
              <a:rPr lang="ja-JP" altLang="en-US" sz="1800" dirty="0">
                <a:latin typeface="Bell MT" panose="02020503060305020303" pitchFamily="18" charset="77"/>
              </a:rPr>
              <a:t>“</a:t>
            </a:r>
            <a:r>
              <a:rPr lang="en-US" altLang="ja-JP" sz="1800" dirty="0">
                <a:latin typeface="Bell MT" panose="02020503060305020303" pitchFamily="18" charset="77"/>
              </a:rPr>
              <a:t>purgative fire</a:t>
            </a:r>
            <a:r>
              <a:rPr lang="ja-JP" altLang="en-US" sz="1800" dirty="0">
                <a:latin typeface="Bell MT" panose="02020503060305020303" pitchFamily="18" charset="77"/>
              </a:rPr>
              <a:t>”</a:t>
            </a:r>
            <a:endParaRPr lang="en-US" altLang="ja-JP" sz="1800" dirty="0">
              <a:latin typeface="Bell MT" panose="02020503060305020303" pitchFamily="18" charset="77"/>
            </a:endParaRPr>
          </a:p>
          <a:p>
            <a:pPr lvl="1" eaLnBrk="1" hangingPunct="1">
              <a:lnSpc>
                <a:spcPct val="80000"/>
              </a:lnSpc>
              <a:defRPr/>
            </a:pPr>
            <a:r>
              <a:rPr lang="en-US" sz="1800" dirty="0">
                <a:latin typeface="Bell MT" panose="02020503060305020303" pitchFamily="18" charset="77"/>
              </a:rPr>
              <a:t>The Church defined the doctrine of purgatory at the councils of Lyon (1274), Florence (1438–1445), and Trent (1545–63)</a:t>
            </a:r>
          </a:p>
          <a:p>
            <a:pPr lvl="1" eaLnBrk="1" hangingPunct="1">
              <a:lnSpc>
                <a:spcPct val="80000"/>
              </a:lnSpc>
              <a:defRPr/>
            </a:pPr>
            <a:endParaRPr lang="en-US" sz="1800" dirty="0">
              <a:latin typeface="Bell MT" panose="02020503060305020303" pitchFamily="18" charset="77"/>
            </a:endParaRPr>
          </a:p>
        </p:txBody>
      </p:sp>
      <p:pic>
        <p:nvPicPr>
          <p:cNvPr id="20486" name="Picture 6" descr="galleria_big">
            <a:extLst>
              <a:ext uri="{FF2B5EF4-FFF2-40B4-BE49-F238E27FC236}">
                <a16:creationId xmlns:a16="http://schemas.microsoft.com/office/drawing/2014/main" id="{A8E5F0B7-019D-4CD6-C213-093F91C47E6D}"/>
              </a:ext>
            </a:extLst>
          </p:cNvPr>
          <p:cNvPicPr>
            <a:picLocks noGrp="1" noChangeAspect="1" noChangeArrowheads="1"/>
          </p:cNvPicPr>
          <p:nvPr>
            <p:ph sz="half" idx="2"/>
          </p:nvPr>
        </p:nvPicPr>
        <p:blipFill>
          <a:blip r:embed="rId3"/>
          <a:srcRect/>
          <a:stretch>
            <a:fillRect/>
          </a:stretch>
        </p:blipFill>
        <p:spPr>
          <a:xfrm>
            <a:off x="7315200" y="0"/>
            <a:ext cx="4876800" cy="6864936"/>
          </a:xfrm>
          <a:extLst>
            <a:ext uri="{909E8E84-426E-40DD-AFC4-6F175D3DCCD1}">
              <a14:hiddenFill xmlns:a14="http://schemas.microsoft.com/office/drawing/2010/main">
                <a:solidFill>
                  <a:srgbClr val="FFFFFF"/>
                </a:solidFill>
              </a14:hiddenFill>
            </a:ext>
          </a:extLst>
        </p:spPr>
      </p:pic>
      <p:pic>
        <p:nvPicPr>
          <p:cNvPr id="25605" name="Picture 8" descr="graffiti_big">
            <a:extLst>
              <a:ext uri="{FF2B5EF4-FFF2-40B4-BE49-F238E27FC236}">
                <a16:creationId xmlns:a16="http://schemas.microsoft.com/office/drawing/2014/main" id="{82974301-4010-6E75-2AA6-EAFC7DD6B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004" y="3834962"/>
            <a:ext cx="4574413" cy="264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9">
            <a:extLst>
              <a:ext uri="{FF2B5EF4-FFF2-40B4-BE49-F238E27FC236}">
                <a16:creationId xmlns:a16="http://schemas.microsoft.com/office/drawing/2014/main" id="{E3116AD0-E4E9-705C-4FA1-16284422ACFC}"/>
              </a:ext>
            </a:extLst>
          </p:cNvPr>
          <p:cNvSpPr txBox="1">
            <a:spLocks noChangeArrowheads="1"/>
          </p:cNvSpPr>
          <p:nvPr/>
        </p:nvSpPr>
        <p:spPr bwMode="auto">
          <a:xfrm>
            <a:off x="9144000" y="212244"/>
            <a:ext cx="2057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dirty="0">
                <a:solidFill>
                  <a:schemeClr val="bg1"/>
                </a:solidFill>
                <a:latin typeface="Bell MT" panose="02020503060305020303" pitchFamily="18" charset="77"/>
                <a:ea typeface="ＭＳ Ｐゴシック" charset="0"/>
              </a:rPr>
              <a:t>Rome, Catacombs of Priscilla </a:t>
            </a:r>
          </a:p>
        </p:txBody>
      </p:sp>
      <p:sp>
        <p:nvSpPr>
          <p:cNvPr id="20490" name="Text Box 10">
            <a:extLst>
              <a:ext uri="{FF2B5EF4-FFF2-40B4-BE49-F238E27FC236}">
                <a16:creationId xmlns:a16="http://schemas.microsoft.com/office/drawing/2014/main" id="{C2695EFA-DFBD-B8AD-CD1F-1FE5634236DC}"/>
              </a:ext>
            </a:extLst>
          </p:cNvPr>
          <p:cNvSpPr txBox="1">
            <a:spLocks noChangeArrowheads="1"/>
          </p:cNvSpPr>
          <p:nvPr/>
        </p:nvSpPr>
        <p:spPr bwMode="auto">
          <a:xfrm>
            <a:off x="8600090" y="6446043"/>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solidFill>
                  <a:schemeClr val="bg1"/>
                </a:solidFill>
                <a:latin typeface="Bell MT" panose="02020503060305020303" pitchFamily="18" charset="77"/>
                <a:ea typeface="ＭＳ Ｐゴシック" charset="0"/>
              </a:rPr>
              <a:t>Inscriptions from the catacombs</a:t>
            </a:r>
          </a:p>
        </p:txBody>
      </p:sp>
    </p:spTree>
  </p:cSld>
  <p:clrMapOvr>
    <a:masterClrMapping/>
  </p:clrMapOvr>
  <p:transition>
    <p:cut/>
    <p:sndAc>
      <p:stSnd>
        <p:snd r:embed="rId2" name="button-30.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What You Should Know About Purgatory">
            <a:hlinkClick r:id="" action="ppaction://media"/>
            <a:extLst>
              <a:ext uri="{FF2B5EF4-FFF2-40B4-BE49-F238E27FC236}">
                <a16:creationId xmlns:a16="http://schemas.microsoft.com/office/drawing/2014/main" id="{33194762-DC85-FB5F-9B98-7BD20D784AB7}"/>
              </a:ext>
            </a:extLst>
          </p:cNvPr>
          <p:cNvPicPr>
            <a:picLocks noRot="1" noChangeAspect="1"/>
          </p:cNvPicPr>
          <p:nvPr>
            <a:videoFile r:link="rId1"/>
          </p:nvPr>
        </p:nvPicPr>
        <p:blipFill>
          <a:blip r:embed="rId4"/>
          <a:stretch>
            <a:fillRect/>
          </a:stretch>
        </p:blipFill>
        <p:spPr>
          <a:xfrm>
            <a:off x="0" y="-15240"/>
            <a:ext cx="12192000" cy="6873240"/>
          </a:xfrm>
          <a:prstGeom prst="rect">
            <a:avLst/>
          </a:prstGeom>
        </p:spPr>
      </p:pic>
    </p:spTree>
    <p:extLst>
      <p:ext uri="{BB962C8B-B14F-4D97-AF65-F5344CB8AC3E}">
        <p14:creationId xmlns:p14="http://schemas.microsoft.com/office/powerpoint/2010/main" val="1613104503"/>
      </p:ext>
    </p:extLst>
  </p:cSld>
  <p:clrMapOvr>
    <a:masterClrMapping/>
  </p:clrMapOvr>
  <p:transition>
    <p:cut/>
    <p:sndAc>
      <p:stSnd>
        <p:snd r:embed="rId3" name="button-30.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5" name="Rectangle 266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30" name="Picture 6" descr="Will You Go to Heaven? | Gulf Coast Catholic">
            <a:extLst>
              <a:ext uri="{FF2B5EF4-FFF2-40B4-BE49-F238E27FC236}">
                <a16:creationId xmlns:a16="http://schemas.microsoft.com/office/drawing/2014/main" id="{4BEA1F73-4633-8C6E-BDA1-C5F3BDDE39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52" r="1050"/>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6637" name="Rectangle 266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DEE48D3D-739E-644C-D1AC-B9738DBAE61E}"/>
              </a:ext>
            </a:extLst>
          </p:cNvPr>
          <p:cNvSpPr>
            <a:spLocks noGrp="1" noChangeArrowheads="1"/>
          </p:cNvSpPr>
          <p:nvPr>
            <p:ph type="title"/>
          </p:nvPr>
        </p:nvSpPr>
        <p:spPr>
          <a:xfrm>
            <a:off x="9067800" y="365125"/>
            <a:ext cx="2285999" cy="630238"/>
          </a:xfrm>
        </p:spPr>
        <p:txBody>
          <a:bodyPr vert="horz" lIns="91440" tIns="45720" rIns="91440" bIns="45720" rtlCol="0" anchor="ctr">
            <a:normAutofit fontScale="90000"/>
          </a:bodyPr>
          <a:lstStyle/>
          <a:p>
            <a:pPr algn="l" eaLnBrk="1" hangingPunct="1">
              <a:lnSpc>
                <a:spcPct val="90000"/>
              </a:lnSpc>
              <a:defRPr/>
            </a:pPr>
            <a:r>
              <a:rPr lang="en-US" sz="4000" b="1" kern="1200" dirty="0">
                <a:solidFill>
                  <a:schemeClr val="tx1"/>
                </a:solidFill>
                <a:latin typeface="Bell MT" panose="02020503060305020303" pitchFamily="18" charset="77"/>
                <a:cs typeface="+mj-cs"/>
              </a:rPr>
              <a:t>Heaven</a:t>
            </a:r>
          </a:p>
        </p:txBody>
      </p:sp>
      <p:sp>
        <p:nvSpPr>
          <p:cNvPr id="17411" name="Rectangle 3">
            <a:extLst>
              <a:ext uri="{FF2B5EF4-FFF2-40B4-BE49-F238E27FC236}">
                <a16:creationId xmlns:a16="http://schemas.microsoft.com/office/drawing/2014/main" id="{C7D2E8B1-55E8-AB7A-51DA-CF9D8842E227}"/>
              </a:ext>
            </a:extLst>
          </p:cNvPr>
          <p:cNvSpPr>
            <a:spLocks noGrp="1" noChangeArrowheads="1"/>
          </p:cNvSpPr>
          <p:nvPr>
            <p:ph type="body" sz="half" idx="1"/>
          </p:nvPr>
        </p:nvSpPr>
        <p:spPr>
          <a:xfrm>
            <a:off x="7772400" y="1143000"/>
            <a:ext cx="4267200" cy="5033963"/>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After the particular judgment, if a soul is in the grace of God and in need of no further purification it goes to the eternal happiness and joy of heaven which cannot be lost</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Heaven is the perfect communion of life and love with the Trinity and all the saints</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In Heaven we will see God as he is, </a:t>
            </a:r>
            <a:r>
              <a:rPr lang="en-US" altLang="ja-JP" sz="1800" kern="1200" dirty="0">
                <a:latin typeface="Bell MT" panose="02020503060305020303" pitchFamily="18" charset="77"/>
                <a:cs typeface="+mn-cs"/>
              </a:rPr>
              <a:t>“face to face” (1 Cor 13:12) and come to know ourselves perfectly</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This vision of the Trinity is called the Beatific Vision </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There are no “degrees of Heaven” – there is only one Heaven. All will be filled with perfect happiness … but,</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degree of the perfection of the Beatific Vision is proportionate to one’s merits.</a:t>
            </a:r>
          </a:p>
        </p:txBody>
      </p:sp>
    </p:spTree>
  </p:cSld>
  <p:clrMapOvr>
    <a:masterClrMapping/>
  </p:clrMapOvr>
  <p:transition>
    <p:cut/>
    <p:sndAc>
      <p:stSnd>
        <p:snd r:embed="rId2" name="button-30.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9" name="Rectangle 27658">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4" name="Picture 6" descr="The Icon of The Last Judgement – Orthodox Arts Journal">
            <a:extLst>
              <a:ext uri="{FF2B5EF4-FFF2-40B4-BE49-F238E27FC236}">
                <a16:creationId xmlns:a16="http://schemas.microsoft.com/office/drawing/2014/main" id="{12EA6379-A414-911A-F545-9D9EC51B7741}"/>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a:stretch/>
        </p:blipFill>
        <p:spPr bwMode="auto">
          <a:xfrm>
            <a:off x="3" y="10"/>
            <a:ext cx="12191997" cy="685799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a:extLst>
              <a:ext uri="{FF2B5EF4-FFF2-40B4-BE49-F238E27FC236}">
                <a16:creationId xmlns:a16="http://schemas.microsoft.com/office/drawing/2014/main" id="{305B7369-B999-A9C6-4782-2CD7BF9779D9}"/>
              </a:ext>
            </a:extLst>
          </p:cNvPr>
          <p:cNvSpPr>
            <a:spLocks noGrp="1" noChangeArrowheads="1"/>
          </p:cNvSpPr>
          <p:nvPr>
            <p:ph type="title"/>
          </p:nvPr>
        </p:nvSpPr>
        <p:spPr>
          <a:xfrm>
            <a:off x="2210936" y="844486"/>
            <a:ext cx="9484225" cy="1461778"/>
          </a:xfrm>
        </p:spPr>
        <p:txBody>
          <a:bodyPr vert="horz" lIns="91440" tIns="45720" rIns="91440" bIns="45720" rtlCol="0" anchor="ctr">
            <a:normAutofit/>
          </a:bodyPr>
          <a:lstStyle/>
          <a:p>
            <a:pPr algn="l" eaLnBrk="1" hangingPunct="1">
              <a:lnSpc>
                <a:spcPct val="90000"/>
              </a:lnSpc>
              <a:defRPr/>
            </a:pPr>
            <a:r>
              <a:rPr lang="en-US" sz="4000" b="1" kern="1200" dirty="0">
                <a:solidFill>
                  <a:schemeClr val="tx1"/>
                </a:solidFill>
                <a:latin typeface="Bell MT" panose="02020503060305020303" pitchFamily="18" charset="77"/>
                <a:cs typeface="+mj-cs"/>
              </a:rPr>
              <a:t>Last Judgment and </a:t>
            </a:r>
            <a:br>
              <a:rPr lang="en-US" sz="4000" b="1" kern="1200" dirty="0">
                <a:solidFill>
                  <a:schemeClr val="tx1"/>
                </a:solidFill>
                <a:latin typeface="Bell MT" panose="02020503060305020303" pitchFamily="18" charset="77"/>
                <a:cs typeface="+mj-cs"/>
              </a:rPr>
            </a:br>
            <a:r>
              <a:rPr lang="en-US" sz="4000" b="1" kern="1200" dirty="0">
                <a:solidFill>
                  <a:schemeClr val="tx1"/>
                </a:solidFill>
                <a:latin typeface="Bell MT" panose="02020503060305020303" pitchFamily="18" charset="77"/>
                <a:cs typeface="+mj-cs"/>
              </a:rPr>
              <a:t>The Resurrection of the Body</a:t>
            </a:r>
          </a:p>
        </p:txBody>
      </p:sp>
      <p:grpSp>
        <p:nvGrpSpPr>
          <p:cNvPr id="27661" name="Group 27660">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27662"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63"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64"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435" name="Rectangle 3">
            <a:extLst>
              <a:ext uri="{FF2B5EF4-FFF2-40B4-BE49-F238E27FC236}">
                <a16:creationId xmlns:a16="http://schemas.microsoft.com/office/drawing/2014/main" id="{8F371600-2231-3C3A-D479-5857D5ACC17B}"/>
              </a:ext>
            </a:extLst>
          </p:cNvPr>
          <p:cNvSpPr>
            <a:spLocks noGrp="1" noChangeArrowheads="1"/>
          </p:cNvSpPr>
          <p:nvPr>
            <p:ph type="body" sz="half" idx="1"/>
          </p:nvPr>
        </p:nvSpPr>
        <p:spPr>
          <a:xfrm>
            <a:off x="2019870" y="2470248"/>
            <a:ext cx="9675302" cy="3701952"/>
          </a:xfrm>
        </p:spPr>
        <p:txBody>
          <a:bodyPr vert="horz" lIns="91440" tIns="45720" rIns="91440" bIns="45720" rtlCol="0">
            <a:normAutofit/>
          </a:bodyPr>
          <a:lstStyle/>
          <a:p>
            <a:pPr indent="-228600" eaLnBrk="1" hangingPunct="1">
              <a:lnSpc>
                <a:spcPct val="90000"/>
              </a:lnSpc>
              <a:buFont typeface="Arial" panose="020B0604020202020204" pitchFamily="34" charset="0"/>
              <a:buChar char="•"/>
              <a:defRPr/>
            </a:pPr>
            <a:r>
              <a:rPr lang="en-US" altLang="ja-JP" sz="2400" kern="1200" dirty="0">
                <a:latin typeface="Bell MT" panose="02020503060305020303" pitchFamily="18" charset="77"/>
                <a:cs typeface="+mn-cs"/>
              </a:rPr>
              <a:t>“</a:t>
            </a:r>
            <a:r>
              <a:rPr lang="en-US" altLang="ja-JP" sz="2400" i="1" kern="1200" dirty="0">
                <a:latin typeface="Bell MT" panose="02020503060305020303" pitchFamily="18" charset="77"/>
                <a:cs typeface="+mn-cs"/>
              </a:rPr>
              <a:t>The hour is coming when all who are in the tombs will hear his voice and come forth, those who have done good, to the resurrection of life, and those who have done evil, to the resurrection of judgment</a:t>
            </a:r>
            <a:r>
              <a:rPr lang="en-US" altLang="ja-JP" sz="2400" kern="1200" dirty="0">
                <a:latin typeface="Bell MT" panose="02020503060305020303" pitchFamily="18" charset="77"/>
                <a:cs typeface="+mn-cs"/>
              </a:rPr>
              <a:t>.” (Jn 5:28-29) </a:t>
            </a:r>
          </a:p>
          <a:p>
            <a:pPr indent="-228600" eaLnBrk="1" hangingPunct="1">
              <a:lnSpc>
                <a:spcPct val="90000"/>
              </a:lnSpc>
              <a:buFont typeface="Arial" panose="020B0604020202020204" pitchFamily="34" charset="0"/>
              <a:buChar char="•"/>
              <a:defRPr/>
            </a:pPr>
            <a:r>
              <a:rPr lang="en-US" sz="2400" kern="1200" dirty="0">
                <a:latin typeface="Bell MT" panose="02020503060305020303" pitchFamily="18" charset="77"/>
                <a:cs typeface="+mn-cs"/>
              </a:rPr>
              <a:t>All bodies will be raised from the dead and will share in the punishment or reward of the soul</a:t>
            </a:r>
          </a:p>
          <a:p>
            <a:pPr indent="-228600" eaLnBrk="1" hangingPunct="1">
              <a:lnSpc>
                <a:spcPct val="90000"/>
              </a:lnSpc>
              <a:buFont typeface="Arial" panose="020B0604020202020204" pitchFamily="34" charset="0"/>
              <a:buChar char="•"/>
              <a:defRPr/>
            </a:pPr>
            <a:r>
              <a:rPr lang="en-US" sz="2400" kern="1200" dirty="0">
                <a:latin typeface="Bell MT" panose="02020503060305020303" pitchFamily="18" charset="77"/>
                <a:cs typeface="+mn-cs"/>
              </a:rPr>
              <a:t>Then there will be a new heaven and a new earth </a:t>
            </a:r>
          </a:p>
          <a:p>
            <a:pPr lvl="1" indent="-228600" eaLnBrk="1" hangingPunct="1">
              <a:lnSpc>
                <a:spcPct val="90000"/>
              </a:lnSpc>
              <a:buFont typeface="Arial" panose="020B0604020202020204" pitchFamily="34" charset="0"/>
              <a:buChar char="•"/>
              <a:defRPr/>
            </a:pPr>
            <a:r>
              <a:rPr lang="en-US" sz="2400" kern="1200" dirty="0">
                <a:latin typeface="Bell MT" panose="02020503060305020303" pitchFamily="18" charset="77"/>
                <a:cs typeface="+mn-cs"/>
              </a:rPr>
              <a:t>In the resurrection to life, the new creation will share in the glory of God </a:t>
            </a:r>
          </a:p>
          <a:p>
            <a:pPr lvl="1" indent="-228600" eaLnBrk="1" hangingPunct="1">
              <a:lnSpc>
                <a:spcPct val="90000"/>
              </a:lnSpc>
              <a:buFont typeface="Arial" panose="020B0604020202020204" pitchFamily="34" charset="0"/>
              <a:buChar char="•"/>
              <a:defRPr/>
            </a:pPr>
            <a:r>
              <a:rPr lang="en-US" sz="2400" kern="1200" dirty="0">
                <a:latin typeface="Bell MT" panose="02020503060305020303" pitchFamily="18" charset="77"/>
                <a:cs typeface="+mn-cs"/>
              </a:rPr>
              <a:t>Both the new universe and all people in Heaven will experience what perfect happiness and fulfillment is</a:t>
            </a:r>
          </a:p>
        </p:txBody>
      </p:sp>
    </p:spTree>
  </p:cSld>
  <p:clrMapOvr>
    <a:overrideClrMapping bg1="dk1" tx1="lt1" bg2="dk2" tx2="lt2" accent1="accent1" accent2="accent2" accent3="accent3" accent4="accent4" accent5="accent5" accent6="accent6" hlink="hlink" folHlink="folHlink"/>
  </p:clrMapOvr>
  <p:transition>
    <p:cut/>
    <p:sndAc>
      <p:stSnd>
        <p:snd r:embed="rId3" name="button-30.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83FEAC5-B248-FC31-8C7A-6E28FAD98358}"/>
              </a:ext>
            </a:extLst>
          </p:cNvPr>
          <p:cNvSpPr>
            <a:spLocks noGrp="1" noChangeArrowheads="1"/>
          </p:cNvSpPr>
          <p:nvPr>
            <p:ph type="title"/>
          </p:nvPr>
        </p:nvSpPr>
        <p:spPr>
          <a:xfrm>
            <a:off x="4744212" y="838200"/>
            <a:ext cx="6894576" cy="890016"/>
          </a:xfrm>
        </p:spPr>
        <p:txBody>
          <a:bodyPr vert="horz" lIns="91440" tIns="45720" rIns="91440" bIns="45720" rtlCol="0" anchor="b">
            <a:normAutofit/>
          </a:bodyPr>
          <a:lstStyle/>
          <a:p>
            <a:pPr algn="l" eaLnBrk="1" hangingPunct="1">
              <a:lnSpc>
                <a:spcPct val="90000"/>
              </a:lnSpc>
              <a:defRPr/>
            </a:pPr>
            <a:r>
              <a:rPr lang="en-US" sz="5400" b="1" kern="1200" dirty="0">
                <a:solidFill>
                  <a:schemeClr val="tx1"/>
                </a:solidFill>
                <a:latin typeface="Bell MT" panose="02020503060305020303" pitchFamily="18" charset="77"/>
                <a:cs typeface="+mj-cs"/>
              </a:rPr>
              <a:t>The Resurrected Body</a:t>
            </a:r>
          </a:p>
        </p:txBody>
      </p:sp>
      <p:pic>
        <p:nvPicPr>
          <p:cNvPr id="28679" name="Picture 7" descr="Four Gifts of the Resurrected Body | Veritas">
            <a:extLst>
              <a:ext uri="{FF2B5EF4-FFF2-40B4-BE49-F238E27FC236}">
                <a16:creationId xmlns:a16="http://schemas.microsoft.com/office/drawing/2014/main" id="{38C175CC-E672-6644-A215-414E897B9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82" r="19161" b="-3"/>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2531" name="Rectangle 3">
            <a:extLst>
              <a:ext uri="{FF2B5EF4-FFF2-40B4-BE49-F238E27FC236}">
                <a16:creationId xmlns:a16="http://schemas.microsoft.com/office/drawing/2014/main" id="{AE1DB3EE-48B9-03D6-0DD0-ED215EAE22EA}"/>
              </a:ext>
            </a:extLst>
          </p:cNvPr>
          <p:cNvSpPr>
            <a:spLocks noGrp="1" noChangeArrowheads="1"/>
          </p:cNvSpPr>
          <p:nvPr>
            <p:ph type="body" sz="half" idx="1"/>
          </p:nvPr>
        </p:nvSpPr>
        <p:spPr>
          <a:xfrm>
            <a:off x="4267200" y="2706624"/>
            <a:ext cx="7848600" cy="3483864"/>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altLang="ja-JP" sz="1800" kern="1200" dirty="0">
                <a:latin typeface="Bell MT" panose="02020503060305020303" pitchFamily="18" charset="77"/>
                <a:cs typeface="+mn-cs"/>
              </a:rPr>
              <a:t>“</a:t>
            </a:r>
            <a:r>
              <a:rPr lang="en-US" altLang="ja-JP" sz="1800" i="1" kern="1200" dirty="0">
                <a:latin typeface="Bell MT" panose="02020503060305020303" pitchFamily="18" charset="77"/>
                <a:cs typeface="+mn-cs"/>
              </a:rPr>
              <a:t>It does not yet appear what we shall be, but we know that when he appears we shall be like him, for we shall see him as he is</a:t>
            </a:r>
            <a:r>
              <a:rPr lang="en-US" altLang="ja-JP" sz="1800" kern="1200" dirty="0">
                <a:latin typeface="Bell MT" panose="02020503060305020303" pitchFamily="18" charset="77"/>
                <a:cs typeface="+mn-cs"/>
              </a:rPr>
              <a:t>.” (1 Jn 3:2)</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Since we know what Christ’</a:t>
            </a:r>
            <a:r>
              <a:rPr lang="en-US" altLang="ja-JP" sz="1800" kern="1200" dirty="0">
                <a:latin typeface="Bell MT" panose="02020503060305020303" pitchFamily="18" charset="77"/>
                <a:cs typeface="+mn-cs"/>
              </a:rPr>
              <a:t>s body was like, we can determine some of the qualities of our resurrected body</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There are four traditional characteristics of the resurrected body</a:t>
            </a:r>
          </a:p>
          <a:p>
            <a:pPr lvl="1"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Impassibility </a:t>
            </a:r>
            <a:r>
              <a:rPr lang="en-US" sz="1800" kern="1200" dirty="0">
                <a:latin typeface="Bell MT" panose="02020503060305020303" pitchFamily="18" charset="77"/>
                <a:cs typeface="+mn-cs"/>
              </a:rPr>
              <a:t>– The body will not be able to die or suffer</a:t>
            </a:r>
          </a:p>
          <a:p>
            <a:pPr lvl="1"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Agility </a:t>
            </a:r>
            <a:r>
              <a:rPr lang="en-US" sz="1800" kern="1200" dirty="0">
                <a:latin typeface="Bell MT" panose="02020503060305020303" pitchFamily="18" charset="77"/>
                <a:cs typeface="+mn-cs"/>
              </a:rPr>
              <a:t>– There will be no heaviness or sluggishness in the body; the body will be able to go wherever the soul pleases; e.g. road to Emmaus</a:t>
            </a:r>
            <a:endParaRPr lang="en-US" sz="1800" b="1" kern="1200" dirty="0">
              <a:latin typeface="Bell MT" panose="02020503060305020303" pitchFamily="18" charset="77"/>
              <a:cs typeface="+mn-cs"/>
            </a:endParaRPr>
          </a:p>
          <a:p>
            <a:pPr lvl="1"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Subtility </a:t>
            </a:r>
            <a:r>
              <a:rPr lang="en-US" sz="1800" kern="1200" dirty="0">
                <a:latin typeface="Bell MT" panose="02020503060305020303" pitchFamily="18" charset="77"/>
                <a:cs typeface="+mn-cs"/>
              </a:rPr>
              <a:t>– We will be able to pass through any other bodily or material objects; e.g. when Jesus passed through the door before Pentecost</a:t>
            </a:r>
            <a:endParaRPr lang="en-US" sz="1800" b="1" kern="1200" dirty="0">
              <a:latin typeface="Bell MT" panose="02020503060305020303" pitchFamily="18" charset="77"/>
              <a:cs typeface="+mn-cs"/>
            </a:endParaRPr>
          </a:p>
          <a:p>
            <a:pPr lvl="1"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Clarity </a:t>
            </a:r>
            <a:r>
              <a:rPr lang="en-US" sz="1800" kern="1200" dirty="0">
                <a:latin typeface="Bell MT" panose="02020503060305020303" pitchFamily="18" charset="77"/>
                <a:cs typeface="+mn-cs"/>
              </a:rPr>
              <a:t>– Our bodies will shine with the glory of God; e.g. like at the transfiguration</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It is our bodies </a:t>
            </a:r>
            <a:r>
              <a:rPr lang="en-US" altLang="ja-JP" sz="1800" kern="1200" dirty="0">
                <a:latin typeface="Bell MT" panose="02020503060305020303" pitchFamily="18" charset="77"/>
                <a:cs typeface="+mn-cs"/>
              </a:rPr>
              <a:t>“this flesh” that will be raised and glorified </a:t>
            </a:r>
          </a:p>
          <a:p>
            <a:pPr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a:p>
            <a:pPr lvl="1" indent="-228600" eaLnBrk="1" hangingPunct="1">
              <a:lnSpc>
                <a:spcPct val="90000"/>
              </a:lnSpc>
              <a:buFont typeface="Arial" panose="020B0604020202020204" pitchFamily="34" charset="0"/>
              <a:buChar char="•"/>
              <a:defRPr/>
            </a:pPr>
            <a:endParaRPr lang="en-US" sz="1800" b="1" kern="1200" dirty="0">
              <a:latin typeface="Bell MT" panose="02020503060305020303" pitchFamily="18" charset="77"/>
              <a:cs typeface="+mn-cs"/>
            </a:endParaRPr>
          </a:p>
        </p:txBody>
      </p:sp>
    </p:spTree>
    <p:extLst>
      <p:ext uri="{BB962C8B-B14F-4D97-AF65-F5344CB8AC3E}">
        <p14:creationId xmlns:p14="http://schemas.microsoft.com/office/powerpoint/2010/main" val="3138679414"/>
      </p:ext>
    </p:extLst>
  </p:cSld>
  <p:clrMapOvr>
    <a:masterClrMapping/>
  </p:clrMapOvr>
  <p:transition>
    <p:cut/>
    <p:sndAc>
      <p:stSnd>
        <p:snd r:embed="rId3" name="button-30.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ligious painting of a person surrounded by people&#10;&#10;Description automatically generated">
            <a:extLst>
              <a:ext uri="{FF2B5EF4-FFF2-40B4-BE49-F238E27FC236}">
                <a16:creationId xmlns:a16="http://schemas.microsoft.com/office/drawing/2014/main" id="{14821418-1EA8-E002-C83B-67A2EE1B956F}"/>
              </a:ext>
            </a:extLst>
          </p:cNvPr>
          <p:cNvPicPr>
            <a:picLocks noChangeAspect="1"/>
          </p:cNvPicPr>
          <p:nvPr/>
        </p:nvPicPr>
        <p:blipFill rotWithShape="1">
          <a:blip r:embed="rId3"/>
          <a:srcRect l="5637" t="3587" r="5589" b="4190"/>
          <a:stretch/>
        </p:blipFill>
        <p:spPr>
          <a:xfrm>
            <a:off x="-1" y="0"/>
            <a:ext cx="5410201" cy="6858000"/>
          </a:xfrm>
          <a:prstGeom prst="rect">
            <a:avLst/>
          </a:prstGeom>
        </p:spPr>
      </p:pic>
      <p:sp>
        <p:nvSpPr>
          <p:cNvPr id="5" name="TextBox 4">
            <a:extLst>
              <a:ext uri="{FF2B5EF4-FFF2-40B4-BE49-F238E27FC236}">
                <a16:creationId xmlns:a16="http://schemas.microsoft.com/office/drawing/2014/main" id="{EA6606EC-24EA-BBBD-4B05-1795A49119B4}"/>
              </a:ext>
            </a:extLst>
          </p:cNvPr>
          <p:cNvSpPr txBox="1"/>
          <p:nvPr/>
        </p:nvSpPr>
        <p:spPr>
          <a:xfrm>
            <a:off x="5562600" y="152400"/>
            <a:ext cx="6477000" cy="6678751"/>
          </a:xfrm>
          <a:prstGeom prst="rect">
            <a:avLst/>
          </a:prstGeom>
          <a:noFill/>
        </p:spPr>
        <p:txBody>
          <a:bodyPr wrap="square">
            <a:spAutoFit/>
          </a:bodyPr>
          <a:lstStyle/>
          <a:p>
            <a:pPr algn="ctr"/>
            <a:r>
              <a:rPr lang="en-US" sz="1600" b="0" i="1" dirty="0">
                <a:solidFill>
                  <a:srgbClr val="202124"/>
                </a:solidFill>
                <a:effectLst/>
                <a:latin typeface="Google Sans"/>
              </a:rPr>
              <a:t>“For our sake </a:t>
            </a:r>
            <a:r>
              <a:rPr lang="en-US" sz="1600" b="0" i="1" dirty="0">
                <a:solidFill>
                  <a:srgbClr val="040C28"/>
                </a:solidFill>
                <a:effectLst/>
                <a:latin typeface="Google Sans"/>
              </a:rPr>
              <a:t>he was crucified under Pontius Pilate,</a:t>
            </a:r>
            <a:r>
              <a:rPr lang="en-US" sz="1600" b="0" i="1" dirty="0">
                <a:solidFill>
                  <a:srgbClr val="202124"/>
                </a:solidFill>
                <a:effectLst/>
                <a:latin typeface="Google Sans"/>
              </a:rPr>
              <a:t> </a:t>
            </a:r>
            <a:r>
              <a:rPr lang="en-US" sz="1600" b="0" i="1" dirty="0">
                <a:solidFill>
                  <a:srgbClr val="040C28"/>
                </a:solidFill>
                <a:effectLst/>
                <a:latin typeface="Google Sans"/>
              </a:rPr>
              <a:t>he suffered, died, and was buried</a:t>
            </a:r>
            <a:r>
              <a:rPr lang="en-US" sz="1600" b="0" i="1" dirty="0">
                <a:solidFill>
                  <a:srgbClr val="202124"/>
                </a:solidFill>
                <a:effectLst/>
                <a:latin typeface="Google Sans"/>
              </a:rPr>
              <a:t>. On the third day he rose again in fulfillment of the Scriptures”</a:t>
            </a:r>
          </a:p>
          <a:p>
            <a:pPr algn="ctr"/>
            <a:endParaRPr lang="en-US" dirty="0">
              <a:solidFill>
                <a:srgbClr val="202124"/>
              </a:solidFill>
              <a:latin typeface="Google Sans"/>
            </a:endParaRPr>
          </a:p>
          <a:p>
            <a:pPr algn="ctr"/>
            <a:r>
              <a:rPr lang="en-US" b="0" i="0" dirty="0">
                <a:solidFill>
                  <a:srgbClr val="333333"/>
                </a:solidFill>
                <a:effectLst/>
                <a:latin typeface="Lato" panose="020F0502020204030204" pitchFamily="34" charset="0"/>
              </a:rPr>
              <a:t>Our icon of The Resurrection shows Christ's triumphant descent into hades after His death on the Cross on Great Friday.</a:t>
            </a:r>
          </a:p>
          <a:p>
            <a:pPr algn="ctr"/>
            <a:endParaRPr lang="en-US" b="0" i="0" dirty="0">
              <a:solidFill>
                <a:srgbClr val="333333"/>
              </a:solidFill>
              <a:effectLst/>
              <a:latin typeface="Lato" panose="020F0502020204030204" pitchFamily="34" charset="0"/>
            </a:endParaRPr>
          </a:p>
          <a:p>
            <a:pPr algn="ctr"/>
            <a:r>
              <a:rPr lang="en-US" b="0" i="0" dirty="0">
                <a:solidFill>
                  <a:srgbClr val="333333"/>
                </a:solidFill>
                <a:effectLst/>
                <a:latin typeface="Lato" panose="020F0502020204030203" pitchFamily="34" charset="0"/>
              </a:rPr>
              <a:t>As described in the writings of Nicodemus, we see Him freeing those souls held in the bondage of death, and also bestowing freedom on those righteous souls who were as yet unable to enter Paradise.</a:t>
            </a:r>
          </a:p>
          <a:p>
            <a:pPr algn="ctr"/>
            <a:endParaRPr lang="en-US" b="0" i="0" dirty="0">
              <a:solidFill>
                <a:srgbClr val="333333"/>
              </a:solidFill>
              <a:effectLst/>
              <a:latin typeface="Lato" panose="020F0502020204030203" pitchFamily="34" charset="0"/>
            </a:endParaRPr>
          </a:p>
          <a:p>
            <a:pPr algn="ctr"/>
            <a:r>
              <a:rPr lang="en-US" b="0" i="0" dirty="0">
                <a:solidFill>
                  <a:srgbClr val="333333"/>
                </a:solidFill>
                <a:effectLst/>
                <a:latin typeface="Lato" panose="020F0502020204030203" pitchFamily="34" charset="0"/>
              </a:rPr>
              <a:t>Standing on either side of Christ are:</a:t>
            </a:r>
            <a:r>
              <a:rPr lang="en-US" dirty="0">
                <a:solidFill>
                  <a:srgbClr val="333333"/>
                </a:solidFill>
                <a:latin typeface="Lato" panose="020F0502020204030203" pitchFamily="34" charset="0"/>
              </a:rPr>
              <a:t> </a:t>
            </a:r>
            <a:r>
              <a:rPr lang="en-US" b="0" i="0" dirty="0">
                <a:solidFill>
                  <a:srgbClr val="333333"/>
                </a:solidFill>
                <a:effectLst/>
                <a:latin typeface="Lato" panose="020F0502020204030203" pitchFamily="34" charset="0"/>
              </a:rPr>
              <a:t>King David, Solomon, Saint John the Baptist, Abel the Righteous, and the Prophets Isaiah and Jeremiah. Raising them up the Savior brings them into Paradise and sets them free.</a:t>
            </a:r>
          </a:p>
          <a:p>
            <a:pPr algn="ctr"/>
            <a:endParaRPr lang="en-US" b="0" i="0" dirty="0">
              <a:solidFill>
                <a:srgbClr val="333333"/>
              </a:solidFill>
              <a:effectLst/>
              <a:latin typeface="Lato" panose="020F0502020204030203" pitchFamily="34" charset="0"/>
            </a:endParaRPr>
          </a:p>
          <a:p>
            <a:pPr algn="ctr"/>
            <a:r>
              <a:rPr lang="en-US" b="0" i="0" dirty="0">
                <a:solidFill>
                  <a:srgbClr val="333333"/>
                </a:solidFill>
                <a:effectLst/>
                <a:latin typeface="Lato" panose="020F0502020204030203" pitchFamily="34" charset="0"/>
              </a:rPr>
              <a:t>He also raises Adam and Eve by the hands from their tombs, symbolizing the freeing of mankind from its imprisonment in fallen nature that was accomplished by the Resurrection.</a:t>
            </a:r>
          </a:p>
          <a:p>
            <a:pPr algn="ctr"/>
            <a:endParaRPr lang="en-US" b="0" i="0" dirty="0">
              <a:solidFill>
                <a:srgbClr val="333333"/>
              </a:solidFill>
              <a:effectLst/>
              <a:latin typeface="Lato" panose="020F0502020204030203" pitchFamily="34" charset="0"/>
            </a:endParaRPr>
          </a:p>
          <a:p>
            <a:pPr algn="ctr"/>
            <a:r>
              <a:rPr lang="en-US" b="0" i="0" dirty="0">
                <a:solidFill>
                  <a:srgbClr val="333333"/>
                </a:solidFill>
                <a:effectLst/>
                <a:latin typeface="Lato" panose="020F0502020204030203" pitchFamily="34" charset="0"/>
              </a:rPr>
              <a:t>Christ stands on the fallen gates/doors of Hell and Lucifer lies chained and crushed beneath them, symbolizing the victory of the divine over evil.</a:t>
            </a:r>
          </a:p>
        </p:txBody>
      </p:sp>
    </p:spTree>
    <p:extLst>
      <p:ext uri="{BB962C8B-B14F-4D97-AF65-F5344CB8AC3E}">
        <p14:creationId xmlns:p14="http://schemas.microsoft.com/office/powerpoint/2010/main" val="3898366002"/>
      </p:ext>
    </p:extLst>
  </p:cSld>
  <p:clrMapOvr>
    <a:masterClrMapping/>
  </p:clrMapOvr>
  <p:transition>
    <p:cut/>
    <p:sndAc>
      <p:stSnd>
        <p:snd r:embed="rId2" name="button-30.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30"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418" name="Picture 2" descr="Anointing of the Sick - Holy Family Catholic Church - Shorewood, IL">
            <a:extLst>
              <a:ext uri="{FF2B5EF4-FFF2-40B4-BE49-F238E27FC236}">
                <a16:creationId xmlns:a16="http://schemas.microsoft.com/office/drawing/2014/main" id="{95F3AE14-CBFD-2368-80A0-5E25DCB5C786}"/>
              </a:ext>
            </a:extLst>
          </p:cNvPr>
          <p:cNvPicPr>
            <a:picLocks noChangeAspect="1" noChangeArrowheads="1"/>
          </p:cNvPicPr>
          <p:nvPr/>
        </p:nvPicPr>
        <p:blipFill rotWithShape="1">
          <a:blip r:embed="rId4">
            <a:alphaModFix amt="55000"/>
            <a:extLst>
              <a:ext uri="{28A0092B-C50C-407E-A947-70E740481C1C}">
                <a14:useLocalDpi xmlns:a14="http://schemas.microsoft.com/office/drawing/2010/main" val="0"/>
              </a:ext>
            </a:extLst>
          </a:blip>
          <a:srcRect l="4000"/>
          <a:stretch/>
        </p:blipFill>
        <p:spPr bwMode="auto">
          <a:xfrm flipH="1">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a:extLst>
              <a:ext uri="{FF2B5EF4-FFF2-40B4-BE49-F238E27FC236}">
                <a16:creationId xmlns:a16="http://schemas.microsoft.com/office/drawing/2014/main" id="{305B7369-B999-A9C6-4782-2CD7BF9779D9}"/>
              </a:ext>
            </a:extLst>
          </p:cNvPr>
          <p:cNvSpPr>
            <a:spLocks noGrp="1" noChangeArrowheads="1"/>
          </p:cNvSpPr>
          <p:nvPr>
            <p:ph type="title"/>
          </p:nvPr>
        </p:nvSpPr>
        <p:spPr>
          <a:xfrm>
            <a:off x="686834" y="591345"/>
            <a:ext cx="9142966" cy="627856"/>
          </a:xfrm>
        </p:spPr>
        <p:txBody>
          <a:bodyPr vert="horz" lIns="91440" tIns="45720" rIns="91440" bIns="45720" rtlCol="0" anchor="ctr">
            <a:normAutofit/>
          </a:bodyPr>
          <a:lstStyle/>
          <a:p>
            <a:pPr algn="l" eaLnBrk="1" hangingPunct="1">
              <a:lnSpc>
                <a:spcPct val="90000"/>
              </a:lnSpc>
              <a:defRPr/>
            </a:pPr>
            <a:r>
              <a:rPr lang="en-US" sz="3700" b="1" kern="1200" dirty="0">
                <a:solidFill>
                  <a:srgbClr val="FFFFFF"/>
                </a:solidFill>
                <a:cs typeface="+mj-cs"/>
              </a:rPr>
              <a:t>Sacraments: Anointing of the Sick</a:t>
            </a:r>
          </a:p>
        </p:txBody>
      </p:sp>
      <p:sp>
        <p:nvSpPr>
          <p:cNvPr id="60432" name="Arc 6043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35" name="Rectangle 3">
            <a:extLst>
              <a:ext uri="{FF2B5EF4-FFF2-40B4-BE49-F238E27FC236}">
                <a16:creationId xmlns:a16="http://schemas.microsoft.com/office/drawing/2014/main" id="{8F371600-2231-3C3A-D479-5857D5ACC17B}"/>
              </a:ext>
            </a:extLst>
          </p:cNvPr>
          <p:cNvSpPr>
            <a:spLocks noGrp="1" noChangeArrowheads="1"/>
          </p:cNvSpPr>
          <p:nvPr>
            <p:ph type="body" sz="half" idx="1"/>
          </p:nvPr>
        </p:nvSpPr>
        <p:spPr>
          <a:xfrm>
            <a:off x="279081" y="1219201"/>
            <a:ext cx="3911919" cy="5324265"/>
          </a:xfrm>
        </p:spPr>
        <p:txBody>
          <a:bodyPr vert="horz" lIns="91440" tIns="45720" rIns="91440" bIns="45720" rtlCol="0" anchor="ctr">
            <a:normAutofit/>
          </a:bodyPr>
          <a:lstStyle/>
          <a:p>
            <a:pPr indent="-228600" eaLnBrk="1" fontAlgn="base" hangingPunct="1">
              <a:lnSpc>
                <a:spcPct val="90000"/>
              </a:lnSpc>
              <a:buFont typeface="Arial" panose="020B0604020202020204" pitchFamily="34" charset="0"/>
              <a:buChar char="•"/>
            </a:pPr>
            <a:r>
              <a:rPr lang="en-US" sz="1800" b="0" i="0" kern="1200" dirty="0">
                <a:solidFill>
                  <a:srgbClr val="FFFFFF"/>
                </a:solidFill>
                <a:effectLst/>
                <a:cs typeface="+mn-cs"/>
              </a:rPr>
              <a:t>In the Church's Sacrament of </a:t>
            </a:r>
            <a:r>
              <a:rPr lang="en-US" sz="1800" b="1" i="0" kern="1200" dirty="0">
                <a:solidFill>
                  <a:srgbClr val="FFFFFF"/>
                </a:solidFill>
                <a:effectLst/>
                <a:cs typeface="+mn-cs"/>
              </a:rPr>
              <a:t>Anointing of the Sick</a:t>
            </a:r>
            <a:r>
              <a:rPr lang="en-US" sz="1800" b="0" i="0" kern="1200" dirty="0">
                <a:solidFill>
                  <a:srgbClr val="FFFFFF"/>
                </a:solidFill>
                <a:effectLst/>
                <a:cs typeface="+mn-cs"/>
              </a:rPr>
              <a:t>, through the ministry of the priest, it is Jesus who touches the sick to heal them from sin – and sometimes even from physical ailment. His cures were signs of the arrival of the Kingdom of God. The core message of his healing tells us of his plan to conquer sin and death by his dying and rising.</a:t>
            </a:r>
          </a:p>
          <a:p>
            <a:pPr indent="-228600" eaLnBrk="1" fontAlgn="base" hangingPunct="1">
              <a:lnSpc>
                <a:spcPct val="90000"/>
              </a:lnSpc>
              <a:buFont typeface="Arial" panose="020B0604020202020204" pitchFamily="34" charset="0"/>
              <a:buChar char="•"/>
            </a:pPr>
            <a:r>
              <a:rPr lang="en-US" sz="1800" b="0" i="0" kern="1200" dirty="0">
                <a:solidFill>
                  <a:srgbClr val="FFFFFF"/>
                </a:solidFill>
                <a:effectLst/>
                <a:cs typeface="+mn-cs"/>
              </a:rPr>
              <a:t>The </a:t>
            </a:r>
            <a:r>
              <a:rPr lang="en-US" sz="1800" b="1" i="0" kern="1200" dirty="0">
                <a:solidFill>
                  <a:srgbClr val="FFFFFF"/>
                </a:solidFill>
                <a:effectLst/>
                <a:cs typeface="+mn-cs"/>
              </a:rPr>
              <a:t>Rite of Anointing </a:t>
            </a:r>
            <a:r>
              <a:rPr lang="en-US" sz="1800" b="0" i="0" kern="1200" dirty="0">
                <a:solidFill>
                  <a:srgbClr val="FFFFFF"/>
                </a:solidFill>
                <a:effectLst/>
                <a:cs typeface="+mn-cs"/>
              </a:rPr>
              <a:t>tells us there is </a:t>
            </a:r>
            <a:r>
              <a:rPr lang="en-US" sz="1800" b="0" i="0" u="sng" kern="1200" dirty="0">
                <a:solidFill>
                  <a:srgbClr val="FFFFFF"/>
                </a:solidFill>
                <a:effectLst/>
                <a:cs typeface="+mn-cs"/>
              </a:rPr>
              <a:t>no need to wait until a person is at the point of death</a:t>
            </a:r>
            <a:r>
              <a:rPr lang="en-US" sz="1800" b="0" i="0" kern="1200" dirty="0">
                <a:solidFill>
                  <a:srgbClr val="FFFFFF"/>
                </a:solidFill>
                <a:effectLst/>
                <a:cs typeface="+mn-cs"/>
              </a:rPr>
              <a:t> to receive the Sacrament. A careful judgment about the serious nature of the illness is sufficient. (Formerly known as: Last Rites, Extreme Unction)</a:t>
            </a:r>
            <a:endParaRPr lang="en-US" sz="1800" kern="1200" dirty="0">
              <a:solidFill>
                <a:srgbClr val="FFFFFF"/>
              </a:solidFill>
              <a:cs typeface="+mn-cs"/>
            </a:endParaRPr>
          </a:p>
        </p:txBody>
      </p:sp>
      <p:sp>
        <p:nvSpPr>
          <p:cNvPr id="3" name="TextBox 2">
            <a:extLst>
              <a:ext uri="{FF2B5EF4-FFF2-40B4-BE49-F238E27FC236}">
                <a16:creationId xmlns:a16="http://schemas.microsoft.com/office/drawing/2014/main" id="{3AA618E8-2441-8430-D370-DD66B41CEA53}"/>
              </a:ext>
            </a:extLst>
          </p:cNvPr>
          <p:cNvSpPr txBox="1"/>
          <p:nvPr/>
        </p:nvSpPr>
        <p:spPr>
          <a:xfrm>
            <a:off x="-2011679" y="8790432"/>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AEAE690C-32B8-F6B7-24AB-DC29727BA4A1}"/>
              </a:ext>
            </a:extLst>
          </p:cNvPr>
          <p:cNvSpPr txBox="1"/>
          <p:nvPr/>
        </p:nvSpPr>
        <p:spPr>
          <a:xfrm>
            <a:off x="9067800" y="1268640"/>
            <a:ext cx="2666980" cy="4829014"/>
          </a:xfrm>
          <a:prstGeom prst="rect">
            <a:avLst/>
          </a:prstGeom>
          <a:noFill/>
        </p:spPr>
        <p:txBody>
          <a:bodyPr wrap="square">
            <a:spAutoFit/>
          </a:bodyPr>
          <a:lstStyle/>
          <a:p>
            <a:pPr indent="-228600" eaLnBrk="1" fontAlgn="base" hangingPunct="1">
              <a:lnSpc>
                <a:spcPct val="90000"/>
              </a:lnSpc>
              <a:buFont typeface="Arial" panose="020B0604020202020204" pitchFamily="34" charset="0"/>
              <a:buChar char="•"/>
            </a:pPr>
            <a:endParaRPr lang="en-US" sz="1800" b="0" i="0" kern="1200" dirty="0">
              <a:solidFill>
                <a:srgbClr val="FFFFFF"/>
              </a:solidFill>
              <a:effectLst/>
              <a:cs typeface="+mn-cs"/>
            </a:endParaRPr>
          </a:p>
          <a:p>
            <a:pPr indent="-228600" eaLnBrk="1" fontAlgn="base" hangingPunct="1">
              <a:lnSpc>
                <a:spcPct val="90000"/>
              </a:lnSpc>
              <a:buFont typeface="Arial" panose="020B0604020202020204" pitchFamily="34" charset="0"/>
              <a:buChar char="•"/>
            </a:pPr>
            <a:r>
              <a:rPr lang="en-US" sz="1800" b="0" i="0" kern="1200" dirty="0">
                <a:solidFill>
                  <a:srgbClr val="FFFFFF"/>
                </a:solidFill>
                <a:effectLst/>
                <a:cs typeface="+mn-cs"/>
              </a:rPr>
              <a:t>When the Sacrament of Anointing of the Sick is given, the hoped-for effect is that, if it be God's will, the person be physically healed of illness. But even if there is no physical healing, the primary effect of the Sacrament is a spiritual healing by which the sick person receives the Holy Spirit's gift of peace and courage to deal with the difficulties that accompany serious illness or the frailty of old age.</a:t>
            </a:r>
            <a:endParaRPr lang="en-US" sz="1800" kern="1200" dirty="0">
              <a:solidFill>
                <a:srgbClr val="FFFFFF"/>
              </a:solidFill>
              <a:cs typeface="+mn-cs"/>
            </a:endParaRPr>
          </a:p>
        </p:txBody>
      </p:sp>
    </p:spTree>
    <p:extLst>
      <p:ext uri="{BB962C8B-B14F-4D97-AF65-F5344CB8AC3E}">
        <p14:creationId xmlns:p14="http://schemas.microsoft.com/office/powerpoint/2010/main" val="4057856604"/>
      </p:ext>
    </p:extLst>
  </p:cSld>
  <p:clrMapOvr>
    <a:masterClrMapping/>
  </p:clrMapOvr>
  <p:transition>
    <p:cut/>
    <p:sndAc>
      <p:stSnd>
        <p:snd r:embed="rId3" name="button-30.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33DC5776-8EC9-3428-7056-7C068ACF07DC}"/>
              </a:ext>
            </a:extLst>
          </p:cNvPr>
          <p:cNvSpPr txBox="1">
            <a:spLocks noChangeArrowheads="1"/>
          </p:cNvSpPr>
          <p:nvPr/>
        </p:nvSpPr>
        <p:spPr bwMode="auto">
          <a:xfrm>
            <a:off x="6096000" y="582067"/>
            <a:ext cx="59436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altLang="ja-JP" sz="2800" dirty="0">
                <a:latin typeface="Bell MT" panose="02020503060305020303" pitchFamily="18" charset="77"/>
              </a:rPr>
              <a:t>In the Nicene Creed we state:</a:t>
            </a:r>
          </a:p>
          <a:p>
            <a:pPr algn="ctr" eaLnBrk="1" hangingPunct="1">
              <a:spcBef>
                <a:spcPct val="50000"/>
              </a:spcBef>
              <a:defRPr/>
            </a:pPr>
            <a:endParaRPr lang="en-US" altLang="ja-JP" sz="2800" dirty="0">
              <a:latin typeface="Bell MT" panose="02020503060305020303" pitchFamily="18" charset="77"/>
            </a:endParaRPr>
          </a:p>
          <a:p>
            <a:pPr algn="ctr" eaLnBrk="1" hangingPunct="1">
              <a:spcBef>
                <a:spcPct val="50000"/>
              </a:spcBef>
              <a:defRPr/>
            </a:pPr>
            <a:r>
              <a:rPr lang="en-US" altLang="ja-JP" sz="2800" i="1" dirty="0">
                <a:latin typeface="Bell MT" panose="02020503060305020303" pitchFamily="18" charset="77"/>
              </a:rPr>
              <a:t>He will come again in glory</a:t>
            </a:r>
          </a:p>
          <a:p>
            <a:pPr algn="ctr" eaLnBrk="1" hangingPunct="1">
              <a:spcBef>
                <a:spcPct val="50000"/>
              </a:spcBef>
              <a:defRPr/>
            </a:pPr>
            <a:r>
              <a:rPr lang="en-US" altLang="ja-JP" sz="2800" i="1" dirty="0">
                <a:latin typeface="Bell MT" panose="02020503060305020303" pitchFamily="18" charset="77"/>
              </a:rPr>
              <a:t>to judge the living and the dead</a:t>
            </a:r>
          </a:p>
          <a:p>
            <a:pPr algn="ctr" eaLnBrk="1" hangingPunct="1">
              <a:spcBef>
                <a:spcPct val="50000"/>
              </a:spcBef>
              <a:defRPr/>
            </a:pPr>
            <a:r>
              <a:rPr lang="en-US" altLang="ja-JP" sz="2800" i="1" dirty="0">
                <a:latin typeface="Bell MT" panose="02020503060305020303" pitchFamily="18" charset="77"/>
              </a:rPr>
              <a:t>and his kingdom will have no end.</a:t>
            </a:r>
          </a:p>
          <a:p>
            <a:pPr algn="ctr" eaLnBrk="1" hangingPunct="1">
              <a:spcBef>
                <a:spcPct val="50000"/>
              </a:spcBef>
              <a:defRPr/>
            </a:pPr>
            <a:r>
              <a:rPr lang="en-US" sz="2800" i="1" dirty="0">
                <a:latin typeface="Bell MT" panose="02020503060305020303" pitchFamily="18" charset="77"/>
              </a:rPr>
              <a:t>… </a:t>
            </a:r>
          </a:p>
          <a:p>
            <a:pPr algn="ctr" eaLnBrk="1" hangingPunct="1">
              <a:spcBef>
                <a:spcPct val="50000"/>
              </a:spcBef>
              <a:defRPr/>
            </a:pPr>
            <a:r>
              <a:rPr lang="en-US" altLang="ja-JP" sz="2800" i="1" dirty="0">
                <a:latin typeface="Bell MT" panose="02020503060305020303" pitchFamily="18" charset="77"/>
              </a:rPr>
              <a:t>I look forward to the</a:t>
            </a:r>
          </a:p>
          <a:p>
            <a:pPr algn="ctr" eaLnBrk="1" hangingPunct="1">
              <a:spcBef>
                <a:spcPct val="50000"/>
              </a:spcBef>
              <a:defRPr/>
            </a:pPr>
            <a:r>
              <a:rPr lang="en-US" altLang="ja-JP" sz="2800" i="1" dirty="0">
                <a:latin typeface="Bell MT" panose="02020503060305020303" pitchFamily="18" charset="77"/>
              </a:rPr>
              <a:t>resurrection of the dead</a:t>
            </a:r>
          </a:p>
          <a:p>
            <a:pPr algn="ctr" eaLnBrk="1" hangingPunct="1">
              <a:spcBef>
                <a:spcPct val="50000"/>
              </a:spcBef>
              <a:defRPr/>
            </a:pPr>
            <a:r>
              <a:rPr lang="en-US" altLang="ja-JP" sz="2800" i="1" dirty="0">
                <a:latin typeface="Bell MT" panose="02020503060305020303" pitchFamily="18" charset="77"/>
              </a:rPr>
              <a:t>and the life of the world to come.</a:t>
            </a:r>
            <a:endParaRPr lang="en-US" sz="2800" i="1" dirty="0">
              <a:latin typeface="Bell MT" panose="02020503060305020303" pitchFamily="18" charset="77"/>
            </a:endParaRPr>
          </a:p>
        </p:txBody>
      </p:sp>
      <p:pic>
        <p:nvPicPr>
          <p:cNvPr id="15365" name="Picture 5" descr="Reforming Truth Church | Nicene Creed">
            <a:extLst>
              <a:ext uri="{FF2B5EF4-FFF2-40B4-BE49-F238E27FC236}">
                <a16:creationId xmlns:a16="http://schemas.microsoft.com/office/drawing/2014/main" id="{77351823-9F8E-546E-B721-363F4279B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541020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sndAc>
      <p:stSnd>
        <p:snd r:embed="rId2" name="button-30.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EA64A173-FFAB-3249-63CE-AAC9A842495F}"/>
              </a:ext>
            </a:extLst>
          </p:cNvPr>
          <p:cNvSpPr>
            <a:spLocks noGrp="1" noChangeArrowheads="1"/>
          </p:cNvSpPr>
          <p:nvPr>
            <p:ph type="title"/>
          </p:nvPr>
        </p:nvSpPr>
        <p:spPr>
          <a:xfrm>
            <a:off x="655320" y="365125"/>
            <a:ext cx="4069080" cy="1692794"/>
          </a:xfrm>
        </p:spPr>
        <p:txBody>
          <a:bodyPr vert="horz" lIns="91440" tIns="45720" rIns="91440" bIns="45720" rtlCol="0" anchor="ctr">
            <a:normAutofit/>
          </a:bodyPr>
          <a:lstStyle/>
          <a:p>
            <a:pPr algn="l" eaLnBrk="1" hangingPunct="1">
              <a:lnSpc>
                <a:spcPct val="90000"/>
              </a:lnSpc>
              <a:defRPr/>
            </a:pPr>
            <a:r>
              <a:rPr lang="en-US" b="1" kern="1200" dirty="0">
                <a:solidFill>
                  <a:schemeClr val="tx1"/>
                </a:solidFill>
                <a:latin typeface="Bell MT" panose="02020503060305020303" pitchFamily="18" charset="77"/>
                <a:cs typeface="+mj-cs"/>
              </a:rPr>
              <a:t>Eschatology</a:t>
            </a:r>
          </a:p>
        </p:txBody>
      </p:sp>
      <p:cxnSp>
        <p:nvCxnSpPr>
          <p:cNvPr id="16395" name="Straight Arrow Connector 1639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99" name="Rectangle 3">
            <a:extLst>
              <a:ext uri="{FF2B5EF4-FFF2-40B4-BE49-F238E27FC236}">
                <a16:creationId xmlns:a16="http://schemas.microsoft.com/office/drawing/2014/main" id="{318E6C4F-5CF3-4083-5C3D-DF7EACC55C1D}"/>
              </a:ext>
            </a:extLst>
          </p:cNvPr>
          <p:cNvSpPr>
            <a:spLocks noGrp="1" noChangeArrowheads="1"/>
          </p:cNvSpPr>
          <p:nvPr>
            <p:ph type="body" sz="half" idx="1"/>
          </p:nvPr>
        </p:nvSpPr>
        <p:spPr>
          <a:xfrm>
            <a:off x="76200" y="2743200"/>
            <a:ext cx="5867401" cy="3462228"/>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Another term for the study of the last four things is Eschatology </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Comes from the Greek word </a:t>
            </a:r>
            <a:r>
              <a:rPr lang="en-US" sz="1800" i="1" kern="1200" dirty="0" err="1">
                <a:latin typeface="Bell MT" panose="02020503060305020303" pitchFamily="18" charset="77"/>
                <a:cs typeface="+mn-cs"/>
              </a:rPr>
              <a:t>eschatos</a:t>
            </a:r>
            <a:r>
              <a:rPr lang="en-US" sz="1800" kern="1200" dirty="0">
                <a:latin typeface="Bell MT" panose="02020503060305020303" pitchFamily="18" charset="77"/>
                <a:cs typeface="+mn-cs"/>
              </a:rPr>
              <a:t> which means </a:t>
            </a:r>
            <a:r>
              <a:rPr lang="en-US" altLang="ja-JP" sz="1800" kern="1200" dirty="0">
                <a:latin typeface="Bell MT" panose="02020503060305020303" pitchFamily="18" charset="77"/>
                <a:cs typeface="+mn-cs"/>
              </a:rPr>
              <a:t>“furthest” or “uttermost,” and so eschatology deals with the furthest or last things: death, judgment, heaven, hell, and purgatory  </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There are two main ways of focusing on eschatology: </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(1) a </a:t>
            </a:r>
            <a:r>
              <a:rPr lang="en-US" sz="1800" i="1" kern="1200" dirty="0">
                <a:latin typeface="Bell MT" panose="02020503060305020303" pitchFamily="18" charset="77"/>
                <a:cs typeface="+mn-cs"/>
              </a:rPr>
              <a:t>Particular</a:t>
            </a:r>
            <a:r>
              <a:rPr lang="en-US" sz="1800" kern="1200" dirty="0">
                <a:latin typeface="Bell MT" panose="02020503060305020303" pitchFamily="18" charset="77"/>
                <a:cs typeface="+mn-cs"/>
              </a:rPr>
              <a:t> sense which deals with the last things of the </a:t>
            </a:r>
            <a:r>
              <a:rPr lang="en-US" sz="1800" i="1" kern="1200" dirty="0">
                <a:latin typeface="Bell MT" panose="02020503060305020303" pitchFamily="18" charset="77"/>
                <a:cs typeface="+mn-cs"/>
              </a:rPr>
              <a:t>individual</a:t>
            </a:r>
            <a:r>
              <a:rPr lang="en-US" sz="1800" kern="1200" dirty="0">
                <a:latin typeface="Bell MT" panose="02020503060305020303" pitchFamily="18" charset="77"/>
                <a:cs typeface="+mn-cs"/>
              </a:rPr>
              <a:t>: the person</a:t>
            </a:r>
            <a:r>
              <a:rPr lang="en-US" altLang="en-US" sz="1800" kern="1200" dirty="0">
                <a:latin typeface="Bell MT" panose="02020503060305020303" pitchFamily="18" charset="77"/>
                <a:cs typeface="+mn-cs"/>
              </a:rPr>
              <a:t>’</a:t>
            </a:r>
            <a:r>
              <a:rPr lang="en-US" altLang="ja-JP" sz="1800" kern="1200" dirty="0">
                <a:latin typeface="Bell MT" panose="02020503060305020303" pitchFamily="18" charset="77"/>
                <a:cs typeface="+mn-cs"/>
              </a:rPr>
              <a:t>s death and judgment, and their consequent reward or punishment </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(2) There is also a </a:t>
            </a:r>
            <a:r>
              <a:rPr lang="en-US" sz="1800" i="1" kern="1200" dirty="0">
                <a:latin typeface="Bell MT" panose="02020503060305020303" pitchFamily="18" charset="77"/>
                <a:cs typeface="+mn-cs"/>
              </a:rPr>
              <a:t>Universal</a:t>
            </a:r>
            <a:r>
              <a:rPr lang="en-US" sz="1800" kern="1200" dirty="0">
                <a:latin typeface="Bell MT" panose="02020503060305020303" pitchFamily="18" charset="77"/>
                <a:cs typeface="+mn-cs"/>
              </a:rPr>
              <a:t> sense of eschatology that deals with </a:t>
            </a:r>
            <a:r>
              <a:rPr lang="en-US" sz="1800" i="1" kern="1200" dirty="0">
                <a:latin typeface="Bell MT" panose="02020503060305020303" pitchFamily="18" charset="77"/>
                <a:cs typeface="+mn-cs"/>
              </a:rPr>
              <a:t>everyone; </a:t>
            </a:r>
            <a:r>
              <a:rPr lang="en-US" sz="1800" kern="1200" dirty="0">
                <a:latin typeface="Bell MT" panose="02020503060305020303" pitchFamily="18" charset="77"/>
                <a:cs typeface="+mn-cs"/>
              </a:rPr>
              <a:t>this consists of Christ’</a:t>
            </a:r>
            <a:r>
              <a:rPr lang="en-US" altLang="ja-JP" sz="1800" kern="1200" dirty="0">
                <a:latin typeface="Bell MT" panose="02020503060305020303" pitchFamily="18" charset="77"/>
                <a:cs typeface="+mn-cs"/>
              </a:rPr>
              <a:t>s final coming, the Final Judgment, the resurrection of the body, and the new heavens and the new earth</a:t>
            </a:r>
            <a:endParaRPr lang="en-US" sz="1800" kern="1200" dirty="0">
              <a:latin typeface="Bell MT" panose="02020503060305020303" pitchFamily="18" charset="77"/>
              <a:cs typeface="+mn-cs"/>
            </a:endParaRPr>
          </a:p>
          <a:p>
            <a:pPr lvl="1"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p:txBody>
      </p:sp>
      <p:pic>
        <p:nvPicPr>
          <p:cNvPr id="16390" name="Picture 6" descr="T&amp;T Clark Handbook of Christian Eschatology: : Markus Mühling: T&amp;T Clark">
            <a:extLst>
              <a:ext uri="{FF2B5EF4-FFF2-40B4-BE49-F238E27FC236}">
                <a16:creationId xmlns:a16="http://schemas.microsoft.com/office/drawing/2014/main" id="{9D5CDC31-2E7A-A860-3C1D-9D9F0E1973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867" r="1" b="4318"/>
          <a:stretch/>
        </p:blipFill>
        <p:spPr bwMode="auto">
          <a:xfrm>
            <a:off x="5227320" y="18287"/>
            <a:ext cx="6964680" cy="683971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sndAc>
      <p:stSnd>
        <p:snd r:embed="rId3" name="button-30.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6" name="Picture 8" descr="Catholic Funeral Masses in BC | Kearney Funeral Services">
            <a:extLst>
              <a:ext uri="{FF2B5EF4-FFF2-40B4-BE49-F238E27FC236}">
                <a16:creationId xmlns:a16="http://schemas.microsoft.com/office/drawing/2014/main" id="{8E0C4FDD-2FAB-22E1-90FB-D64D0086A9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26" b="4439"/>
          <a:stretch/>
        </p:blipFill>
        <p:spPr bwMode="auto">
          <a:xfrm>
            <a:off x="-6260" y="-16933"/>
            <a:ext cx="12217114" cy="6874934"/>
          </a:xfrm>
          <a:prstGeom prst="rect">
            <a:avLst/>
          </a:prstGeom>
          <a:noFill/>
          <a:extLst>
            <a:ext uri="{909E8E84-426E-40DD-AFC4-6F175D3DCCD1}">
              <a14:hiddenFill xmlns:a14="http://schemas.microsoft.com/office/drawing/2010/main">
                <a:solidFill>
                  <a:srgbClr val="FFFFFF"/>
                </a:solidFill>
              </a14:hiddenFill>
            </a:ext>
          </a:extLst>
        </p:spPr>
      </p:pic>
      <p:sp>
        <p:nvSpPr>
          <p:cNvPr id="9232" name="Freeform: Shape 923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4" name="Freeform: Shape 923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18" name="Rectangle 2">
            <a:extLst>
              <a:ext uri="{FF2B5EF4-FFF2-40B4-BE49-F238E27FC236}">
                <a16:creationId xmlns:a16="http://schemas.microsoft.com/office/drawing/2014/main" id="{2A05EB58-868E-F099-5897-09A95A48CCF0}"/>
              </a:ext>
            </a:extLst>
          </p:cNvPr>
          <p:cNvSpPr>
            <a:spLocks noGrp="1" noChangeArrowheads="1"/>
          </p:cNvSpPr>
          <p:nvPr>
            <p:ph type="title"/>
          </p:nvPr>
        </p:nvSpPr>
        <p:spPr>
          <a:xfrm>
            <a:off x="152400" y="67693"/>
            <a:ext cx="4062643" cy="1043409"/>
          </a:xfrm>
        </p:spPr>
        <p:txBody>
          <a:bodyPr vert="horz" lIns="91440" tIns="45720" rIns="91440" bIns="45720" rtlCol="0" anchor="ctr">
            <a:normAutofit/>
          </a:bodyPr>
          <a:lstStyle/>
          <a:p>
            <a:pPr algn="l" eaLnBrk="1" hangingPunct="1">
              <a:lnSpc>
                <a:spcPct val="90000"/>
              </a:lnSpc>
              <a:defRPr/>
            </a:pPr>
            <a:r>
              <a:rPr lang="en-US" sz="3600" b="1" kern="1200" dirty="0">
                <a:solidFill>
                  <a:schemeClr val="tx1"/>
                </a:solidFill>
                <a:latin typeface="Bell MT" panose="02020503060305020303" pitchFamily="18" charset="77"/>
                <a:cs typeface="+mj-cs"/>
              </a:rPr>
              <a:t>Death</a:t>
            </a:r>
          </a:p>
        </p:txBody>
      </p:sp>
      <p:sp>
        <p:nvSpPr>
          <p:cNvPr id="9219" name="Rectangle 3">
            <a:extLst>
              <a:ext uri="{FF2B5EF4-FFF2-40B4-BE49-F238E27FC236}">
                <a16:creationId xmlns:a16="http://schemas.microsoft.com/office/drawing/2014/main" id="{888EF80C-BA96-8087-C7C2-319FBDE1FF93}"/>
              </a:ext>
            </a:extLst>
          </p:cNvPr>
          <p:cNvSpPr>
            <a:spLocks noGrp="1" noChangeArrowheads="1"/>
          </p:cNvSpPr>
          <p:nvPr>
            <p:ph type="body" sz="half" idx="1"/>
          </p:nvPr>
        </p:nvSpPr>
        <p:spPr>
          <a:xfrm>
            <a:off x="-2333" y="914400"/>
            <a:ext cx="5183933" cy="4419600"/>
          </a:xfrm>
        </p:spPr>
        <p:txBody>
          <a:bodyPr vert="horz" lIns="91440" tIns="45720" rIns="91440" bIns="45720" rtlCol="0" anchor="t">
            <a:noAutofit/>
          </a:bodyPr>
          <a:lstStyle/>
          <a:p>
            <a:pPr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Death</a:t>
            </a:r>
            <a:r>
              <a:rPr lang="en-US" sz="1800" kern="1200" dirty="0">
                <a:latin typeface="Bell MT" panose="02020503060305020303" pitchFamily="18" charset="77"/>
                <a:cs typeface="+mn-cs"/>
              </a:rPr>
              <a:t> – is the separation of the soul from the body</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This is a theological definition as opposed to the medical definition of the irreversible loss of heart and lung functions or brain waves</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Death is something which a human being will only experience once</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Scripture says, </a:t>
            </a:r>
            <a:r>
              <a:rPr lang="en-US" altLang="ja-JP" sz="1800" kern="1200" dirty="0">
                <a:latin typeface="Bell MT" panose="02020503060305020303" pitchFamily="18" charset="77"/>
                <a:cs typeface="+mn-cs"/>
              </a:rPr>
              <a:t>“</a:t>
            </a:r>
            <a:r>
              <a:rPr lang="en-US" altLang="ja-JP" sz="1800" i="1" kern="1200" dirty="0">
                <a:latin typeface="Bell MT" panose="02020503060305020303" pitchFamily="18" charset="77"/>
                <a:cs typeface="+mn-cs"/>
              </a:rPr>
              <a:t>it is appointed for men to die once</a:t>
            </a:r>
            <a:r>
              <a:rPr lang="en-US" altLang="ja-JP" sz="1800" kern="1200" dirty="0">
                <a:latin typeface="Bell MT" panose="02020503060305020303" pitchFamily="18" charset="77"/>
                <a:cs typeface="+mn-cs"/>
              </a:rPr>
              <a:t>” (Hebrews 9:27)</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There is no reincarnation</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While death can seem natural, nevertheless, it is an experience of evil</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Death is a consequence of sin; if our        first parents would not have sinned,     human beings would not have                       to die</a:t>
            </a:r>
          </a:p>
        </p:txBody>
      </p:sp>
    </p:spTree>
  </p:cSld>
  <p:clrMapOvr>
    <a:masterClrMapping/>
  </p:clrMapOvr>
  <p:transition>
    <p:cut/>
    <p:sndAc>
      <p:stSnd>
        <p:snd r:embed="rId2" name="button-30.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EBC80C-1772-9AE8-E495-0E75ECF65AE8}"/>
              </a:ext>
            </a:extLst>
          </p:cNvPr>
          <p:cNvSpPr>
            <a:spLocks noGrp="1" noChangeArrowheads="1"/>
          </p:cNvSpPr>
          <p:nvPr>
            <p:ph type="title"/>
          </p:nvPr>
        </p:nvSpPr>
        <p:spPr>
          <a:xfrm>
            <a:off x="6417733" y="490537"/>
            <a:ext cx="5291663" cy="728663"/>
          </a:xfrm>
        </p:spPr>
        <p:txBody>
          <a:bodyPr vert="horz" lIns="91440" tIns="45720" rIns="91440" bIns="45720" rtlCol="0" anchor="b">
            <a:normAutofit/>
          </a:bodyPr>
          <a:lstStyle/>
          <a:p>
            <a:pPr algn="l" eaLnBrk="1" hangingPunct="1">
              <a:lnSpc>
                <a:spcPct val="90000"/>
              </a:lnSpc>
              <a:defRPr/>
            </a:pPr>
            <a:r>
              <a:rPr lang="en-US" sz="4000" b="1" kern="1200" dirty="0">
                <a:solidFill>
                  <a:schemeClr val="tx1"/>
                </a:solidFill>
                <a:latin typeface="Bell MT" panose="02020503060305020303" pitchFamily="18" charset="77"/>
                <a:cs typeface="+mj-cs"/>
              </a:rPr>
              <a:t>Christian Death</a:t>
            </a:r>
          </a:p>
        </p:txBody>
      </p:sp>
      <p:pic>
        <p:nvPicPr>
          <p:cNvPr id="18438" name="Picture 6" descr="Bible Q&amp;A: What Happens After Death for Christians | Open the Bible">
            <a:extLst>
              <a:ext uri="{FF2B5EF4-FFF2-40B4-BE49-F238E27FC236}">
                <a16:creationId xmlns:a16="http://schemas.microsoft.com/office/drawing/2014/main" id="{EB30F4C5-01BE-3DAA-2F62-835DD54828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950" r="6037" b="1"/>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10243" name="Rectangle 3">
            <a:extLst>
              <a:ext uri="{FF2B5EF4-FFF2-40B4-BE49-F238E27FC236}">
                <a16:creationId xmlns:a16="http://schemas.microsoft.com/office/drawing/2014/main" id="{053B4685-6032-9F2D-6E58-599F63FF3009}"/>
              </a:ext>
            </a:extLst>
          </p:cNvPr>
          <p:cNvSpPr>
            <a:spLocks noGrp="1" noChangeArrowheads="1"/>
          </p:cNvSpPr>
          <p:nvPr>
            <p:ph type="body" sz="half" idx="1"/>
          </p:nvPr>
        </p:nvSpPr>
        <p:spPr>
          <a:xfrm>
            <a:off x="6417734" y="1447800"/>
            <a:ext cx="5291663" cy="4919661"/>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light of faith, especially the paschal mystery of Christ, illuminates for us the </a:t>
            </a:r>
            <a:r>
              <a:rPr lang="en-US" sz="1800" u="sng" kern="1200" dirty="0">
                <a:latin typeface="Bell MT" panose="02020503060305020303" pitchFamily="18" charset="77"/>
                <a:cs typeface="+mn-cs"/>
              </a:rPr>
              <a:t>mystery</a:t>
            </a:r>
            <a:r>
              <a:rPr lang="en-US" sz="1800" kern="1200" dirty="0">
                <a:latin typeface="Bell MT" panose="02020503060305020303" pitchFamily="18" charset="77"/>
                <a:cs typeface="+mn-cs"/>
              </a:rPr>
              <a:t> of death </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Death has a new and </a:t>
            </a:r>
            <a:r>
              <a:rPr lang="en-US" sz="1800" u="sng" kern="1200" dirty="0">
                <a:latin typeface="Bell MT" panose="02020503060305020303" pitchFamily="18" charset="77"/>
                <a:cs typeface="+mn-cs"/>
              </a:rPr>
              <a:t>positive meaning</a:t>
            </a:r>
            <a:r>
              <a:rPr lang="en-US" sz="1800" kern="1200" dirty="0">
                <a:latin typeface="Bell MT" panose="02020503060305020303" pitchFamily="18" charset="77"/>
                <a:cs typeface="+mn-cs"/>
              </a:rPr>
              <a:t> in Jesus Christ</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Jesus transformed the curse of death into a great blessing</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Death can now be the door to eternal life and resurrection</a:t>
            </a:r>
          </a:p>
          <a:p>
            <a:pPr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Christian death – </a:t>
            </a:r>
            <a:r>
              <a:rPr lang="en-US" sz="1800" kern="1200" dirty="0">
                <a:latin typeface="Bell MT" panose="02020503060305020303" pitchFamily="18" charset="77"/>
                <a:cs typeface="+mn-cs"/>
              </a:rPr>
              <a:t>is a </a:t>
            </a:r>
            <a:r>
              <a:rPr lang="en-US" sz="1800" i="1" kern="1200" dirty="0">
                <a:latin typeface="Bell MT" panose="02020503060305020303" pitchFamily="18" charset="77"/>
                <a:cs typeface="+mn-cs"/>
              </a:rPr>
              <a:t>death in Christ </a:t>
            </a:r>
            <a:r>
              <a:rPr lang="en-US" sz="1800" kern="1200" dirty="0">
                <a:latin typeface="Bell MT" panose="02020503060305020303" pitchFamily="18" charset="77"/>
                <a:cs typeface="+mn-cs"/>
              </a:rPr>
              <a:t>meaning that we die in a state of grace or friendship with God, meaning that one is without any mortal sin</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When we die in Christ, we can lovingly offer the experience of our own death to the Father</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A believer in Christ, following His example, is thus able to transform his own death into an act of obedience and love for the Father</a:t>
            </a:r>
          </a:p>
          <a:p>
            <a:pPr lvl="1" indent="-228600" eaLnBrk="1" hangingPunct="1">
              <a:lnSpc>
                <a:spcPct val="90000"/>
              </a:lnSpc>
              <a:buFont typeface="Arial" panose="020B0604020202020204" pitchFamily="34" charset="0"/>
              <a:buChar char="•"/>
              <a:defRPr/>
            </a:pPr>
            <a:r>
              <a:rPr lang="en-US" altLang="ja-JP" sz="1800" i="1" kern="1200" dirty="0">
                <a:latin typeface="Bell MT" panose="02020503060305020303" pitchFamily="18" charset="77"/>
                <a:cs typeface="+mn-cs"/>
              </a:rPr>
              <a:t>“This saying is sure: if we have died with him, we will also live with him.” </a:t>
            </a:r>
            <a:r>
              <a:rPr lang="en-US" altLang="ja-JP" sz="1800" kern="1200" dirty="0">
                <a:latin typeface="Bell MT" panose="02020503060305020303" pitchFamily="18" charset="77"/>
                <a:cs typeface="+mn-cs"/>
              </a:rPr>
              <a:t>(2 Tim 2:11)</a:t>
            </a:r>
            <a:endParaRPr lang="en-US" sz="1800" kern="1200" dirty="0">
              <a:latin typeface="Bell MT" panose="02020503060305020303" pitchFamily="18" charset="77"/>
              <a:cs typeface="+mn-cs"/>
            </a:endParaRPr>
          </a:p>
        </p:txBody>
      </p:sp>
    </p:spTree>
  </p:cSld>
  <p:clrMapOvr>
    <a:masterClrMapping/>
  </p:clrMapOvr>
  <p:transition>
    <p:cut/>
    <p:sndAc>
      <p:stSnd>
        <p:snd r:embed="rId3" name="button-30.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a:extLst>
              <a:ext uri="{FF2B5EF4-FFF2-40B4-BE49-F238E27FC236}">
                <a16:creationId xmlns:a16="http://schemas.microsoft.com/office/drawing/2014/main" id="{D7A70D9C-A752-45A9-A97B-990B9DFFE0E7}"/>
              </a:ext>
            </a:extLst>
          </p:cNvPr>
          <p:cNvSpPr>
            <a:spLocks noGrp="1" noChangeArrowheads="1"/>
          </p:cNvSpPr>
          <p:nvPr>
            <p:ph type="title"/>
          </p:nvPr>
        </p:nvSpPr>
        <p:spPr>
          <a:xfrm>
            <a:off x="640080" y="325369"/>
            <a:ext cx="4368602" cy="829823"/>
          </a:xfrm>
        </p:spPr>
        <p:txBody>
          <a:bodyPr vert="horz" lIns="91440" tIns="45720" rIns="91440" bIns="45720" rtlCol="0" anchor="b">
            <a:normAutofit fontScale="90000"/>
          </a:bodyPr>
          <a:lstStyle/>
          <a:p>
            <a:pPr algn="l" eaLnBrk="1" hangingPunct="1">
              <a:lnSpc>
                <a:spcPct val="90000"/>
              </a:lnSpc>
              <a:defRPr/>
            </a:pPr>
            <a:r>
              <a:rPr lang="en-US" sz="5400" b="1" kern="1200" dirty="0">
                <a:solidFill>
                  <a:schemeClr val="tx1"/>
                </a:solidFill>
                <a:latin typeface="Bell MT" panose="02020503060305020303" pitchFamily="18" charset="77"/>
                <a:cs typeface="+mj-cs"/>
              </a:rPr>
              <a:t>Judgment</a:t>
            </a:r>
          </a:p>
        </p:txBody>
      </p:sp>
      <p:sp>
        <p:nvSpPr>
          <p:cNvPr id="1946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3">
            <a:extLst>
              <a:ext uri="{FF2B5EF4-FFF2-40B4-BE49-F238E27FC236}">
                <a16:creationId xmlns:a16="http://schemas.microsoft.com/office/drawing/2014/main" id="{A9953EF3-B78D-5A35-430C-44E00B9DD79B}"/>
              </a:ext>
            </a:extLst>
          </p:cNvPr>
          <p:cNvSpPr>
            <a:spLocks noGrp="1" noChangeArrowheads="1"/>
          </p:cNvSpPr>
          <p:nvPr>
            <p:ph type="body" sz="half" idx="1"/>
          </p:nvPr>
        </p:nvSpPr>
        <p:spPr>
          <a:xfrm>
            <a:off x="640080" y="2872899"/>
            <a:ext cx="4243589" cy="3320668"/>
          </a:xfrm>
        </p:spPr>
        <p:txBody>
          <a:bodyPr vert="horz" lIns="91440" tIns="45720" rIns="91440" bIns="45720" rtlCol="0">
            <a:norm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There are two Judgments</a:t>
            </a:r>
          </a:p>
          <a:p>
            <a:pPr lvl="1"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The Particular Judgment</a:t>
            </a:r>
          </a:p>
          <a:p>
            <a:pPr lvl="1" indent="-228600" eaLnBrk="1" hangingPunct="1">
              <a:lnSpc>
                <a:spcPct val="90000"/>
              </a:lnSpc>
              <a:buFont typeface="Arial" panose="020B0604020202020204" pitchFamily="34" charset="0"/>
              <a:buChar char="•"/>
              <a:defRPr/>
            </a:pPr>
            <a:r>
              <a:rPr lang="en-US" sz="1800" b="1" kern="1200" dirty="0">
                <a:latin typeface="Bell MT" panose="02020503060305020303" pitchFamily="18" charset="77"/>
                <a:cs typeface="+mn-cs"/>
              </a:rPr>
              <a:t>The Final Judgment</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Christ is the Judge of the living and the dead</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These two Judgments are closely bound together</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way we are judged at the Particular Judgment will be confirmed and completed at the Final Judgment </a:t>
            </a:r>
          </a:p>
          <a:p>
            <a:pPr lvl="1"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p:txBody>
      </p:sp>
      <p:pic>
        <p:nvPicPr>
          <p:cNvPr id="19458" name="Picture 6" descr="last-judgment">
            <a:extLst>
              <a:ext uri="{FF2B5EF4-FFF2-40B4-BE49-F238E27FC236}">
                <a16:creationId xmlns:a16="http://schemas.microsoft.com/office/drawing/2014/main" id="{92E585F1-22B3-8CDA-F36F-450EE03E84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80" r="2" b="329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sndAc>
      <p:stSnd>
        <p:snd r:embed="rId2" name="button-30.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A4B1F7F5-052D-8121-6870-65A3903F70DA}"/>
              </a:ext>
            </a:extLst>
          </p:cNvPr>
          <p:cNvSpPr>
            <a:spLocks noGrp="1" noChangeArrowheads="1"/>
          </p:cNvSpPr>
          <p:nvPr>
            <p:ph type="title"/>
          </p:nvPr>
        </p:nvSpPr>
        <p:spPr>
          <a:xfrm>
            <a:off x="838201" y="365125"/>
            <a:ext cx="5251316" cy="1158875"/>
          </a:xfrm>
        </p:spPr>
        <p:txBody>
          <a:bodyPr vert="horz" lIns="91440" tIns="45720" rIns="91440" bIns="45720" rtlCol="0" anchor="ctr">
            <a:normAutofit/>
          </a:bodyPr>
          <a:lstStyle/>
          <a:p>
            <a:pPr algn="l" eaLnBrk="1" hangingPunct="1">
              <a:lnSpc>
                <a:spcPct val="90000"/>
              </a:lnSpc>
              <a:defRPr/>
            </a:pPr>
            <a:r>
              <a:rPr lang="en-US" b="1" kern="1200" dirty="0">
                <a:solidFill>
                  <a:schemeClr val="tx1"/>
                </a:solidFill>
                <a:latin typeface="Bell MT" panose="02020503060305020303" pitchFamily="18" charset="77"/>
                <a:cs typeface="+mj-cs"/>
              </a:rPr>
              <a:t>Particular Judgment</a:t>
            </a:r>
          </a:p>
        </p:txBody>
      </p:sp>
      <p:sp>
        <p:nvSpPr>
          <p:cNvPr id="12291" name="Rectangle 3">
            <a:extLst>
              <a:ext uri="{FF2B5EF4-FFF2-40B4-BE49-F238E27FC236}">
                <a16:creationId xmlns:a16="http://schemas.microsoft.com/office/drawing/2014/main" id="{03890460-8A08-FE0A-34B8-AD04F648BE86}"/>
              </a:ext>
            </a:extLst>
          </p:cNvPr>
          <p:cNvSpPr>
            <a:spLocks noGrp="1" noChangeArrowheads="1"/>
          </p:cNvSpPr>
          <p:nvPr>
            <p:ph type="body" sz="half" idx="1"/>
          </p:nvPr>
        </p:nvSpPr>
        <p:spPr>
          <a:xfrm>
            <a:off x="457200" y="1752600"/>
            <a:ext cx="5410200" cy="4424363"/>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At the moment of death, the soul will go before the Divine Judge </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soul will be rewarded or punished based upon the way one lived during their life on earth  </a:t>
            </a:r>
          </a:p>
          <a:p>
            <a:pPr lvl="1" indent="-228600" eaLnBrk="1" hangingPunct="1">
              <a:lnSpc>
                <a:spcPct val="90000"/>
              </a:lnSpc>
              <a:buFont typeface="Arial" panose="020B0604020202020204" pitchFamily="34" charset="0"/>
              <a:buChar char="•"/>
              <a:defRPr/>
            </a:pPr>
            <a:r>
              <a:rPr lang="en-US" altLang="ja-JP" sz="1800" kern="1200" dirty="0">
                <a:latin typeface="Bell MT" panose="02020503060305020303" pitchFamily="18" charset="77"/>
                <a:cs typeface="+mn-cs"/>
              </a:rPr>
              <a:t>“</a:t>
            </a:r>
            <a:r>
              <a:rPr lang="en-US" altLang="ja-JP" sz="1800" i="1" kern="1200" dirty="0">
                <a:latin typeface="Bell MT" panose="02020503060305020303" pitchFamily="18" charset="77"/>
                <a:cs typeface="+mn-cs"/>
              </a:rPr>
              <a:t>So whether we are at home or away, we make it our aim to please him. For we must all appear before the judgment seat of Christ, so that each one may receive good or evil, according to what he has done in the body</a:t>
            </a:r>
            <a:r>
              <a:rPr lang="en-US" altLang="ja-JP" sz="1800" kern="1200" dirty="0">
                <a:latin typeface="Bell MT" panose="02020503060305020303" pitchFamily="18" charset="77"/>
                <a:cs typeface="+mn-cs"/>
              </a:rPr>
              <a:t>.” (2 Cor 5:9-10)</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We will be judged by our </a:t>
            </a:r>
            <a:r>
              <a:rPr lang="en-US" sz="1800" u="sng" kern="1200" dirty="0">
                <a:latin typeface="Bell MT" panose="02020503060305020303" pitchFamily="18" charset="77"/>
                <a:cs typeface="+mn-cs"/>
              </a:rPr>
              <a:t>faith and works</a:t>
            </a:r>
          </a:p>
          <a:p>
            <a:pPr lvl="1" indent="-228600" eaLnBrk="1" hangingPunct="1">
              <a:lnSpc>
                <a:spcPct val="90000"/>
              </a:lnSpc>
              <a:buFont typeface="Arial" panose="020B0604020202020204" pitchFamily="34" charset="0"/>
              <a:buChar char="•"/>
              <a:defRPr/>
            </a:pPr>
            <a:r>
              <a:rPr lang="en-US" altLang="ja-JP" sz="1800" kern="1200" dirty="0">
                <a:latin typeface="Bell MT" panose="02020503060305020303" pitchFamily="18" charset="77"/>
                <a:cs typeface="+mn-cs"/>
              </a:rPr>
              <a:t>“At the evening of life, we shall be judged on our love.” –St. John of the Cross</a:t>
            </a:r>
            <a:endParaRPr lang="en-US" sz="1800" kern="1200" dirty="0">
              <a:latin typeface="Bell MT" panose="02020503060305020303" pitchFamily="18" charset="77"/>
              <a:cs typeface="+mn-cs"/>
            </a:endParaRPr>
          </a:p>
        </p:txBody>
      </p:sp>
      <p:pic>
        <p:nvPicPr>
          <p:cNvPr id="12292" name="Picture 4" descr="weyden_lj">
            <a:extLst>
              <a:ext uri="{FF2B5EF4-FFF2-40B4-BE49-F238E27FC236}">
                <a16:creationId xmlns:a16="http://schemas.microsoft.com/office/drawing/2014/main" id="{29FF4A8A-D733-DF54-4561-7A990B6E9D23}"/>
              </a:ext>
            </a:extLst>
          </p:cNvPr>
          <p:cNvPicPr>
            <a:picLocks noGrp="1" noChangeAspect="1" noChangeArrowheads="1"/>
          </p:cNvPicPr>
          <p:nvPr>
            <p:ph sz="half" idx="2"/>
          </p:nvPr>
        </p:nvPicPr>
        <p:blipFill rotWithShape="1">
          <a:blip r:embed="rId3"/>
          <a:srcRect l="1824" t="6205" r="16558" b="4920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p:cut/>
    <p:sndAc>
      <p:stSnd>
        <p:snd r:embed="rId2" name="button-30.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ED1D6CA-8B4C-C8D8-6009-5128470AD0AB}"/>
              </a:ext>
            </a:extLst>
          </p:cNvPr>
          <p:cNvSpPr>
            <a:spLocks noGrp="1" noChangeArrowheads="1"/>
          </p:cNvSpPr>
          <p:nvPr>
            <p:ph type="title"/>
          </p:nvPr>
        </p:nvSpPr>
        <p:spPr>
          <a:xfrm>
            <a:off x="6417733" y="490537"/>
            <a:ext cx="5291663" cy="804863"/>
          </a:xfrm>
        </p:spPr>
        <p:txBody>
          <a:bodyPr vert="horz" lIns="91440" tIns="45720" rIns="91440" bIns="45720" rtlCol="0" anchor="b">
            <a:normAutofit/>
          </a:bodyPr>
          <a:lstStyle/>
          <a:p>
            <a:pPr algn="l" eaLnBrk="1" hangingPunct="1">
              <a:lnSpc>
                <a:spcPct val="90000"/>
              </a:lnSpc>
              <a:defRPr/>
            </a:pPr>
            <a:r>
              <a:rPr lang="en-US" sz="4000" b="1" kern="1200" dirty="0">
                <a:solidFill>
                  <a:schemeClr val="tx1"/>
                </a:solidFill>
                <a:latin typeface="Bell MT" panose="02020503060305020303" pitchFamily="18" charset="77"/>
                <a:cs typeface="+mj-cs"/>
              </a:rPr>
              <a:t>Final Judgment</a:t>
            </a:r>
          </a:p>
        </p:txBody>
      </p:sp>
      <p:pic>
        <p:nvPicPr>
          <p:cNvPr id="13316" name="Picture 4" descr="lastjudggiotto">
            <a:extLst>
              <a:ext uri="{FF2B5EF4-FFF2-40B4-BE49-F238E27FC236}">
                <a16:creationId xmlns:a16="http://schemas.microsoft.com/office/drawing/2014/main" id="{2D8F5F8C-3FD2-4639-68CC-A430A39531E6}"/>
              </a:ext>
            </a:extLst>
          </p:cNvPr>
          <p:cNvPicPr>
            <a:picLocks noGrp="1" noChangeAspect="1" noChangeArrowheads="1"/>
          </p:cNvPicPr>
          <p:nvPr>
            <p:ph sz="half" idx="2"/>
          </p:nvPr>
        </p:nvPicPr>
        <p:blipFill rotWithShape="1">
          <a:blip r:embed="rId3"/>
          <a:srcRect t="297" r="2" b="354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315" name="Rectangle 3">
            <a:extLst>
              <a:ext uri="{FF2B5EF4-FFF2-40B4-BE49-F238E27FC236}">
                <a16:creationId xmlns:a16="http://schemas.microsoft.com/office/drawing/2014/main" id="{6AD62D91-C039-016E-495B-F1FE12BF9DC1}"/>
              </a:ext>
            </a:extLst>
          </p:cNvPr>
          <p:cNvSpPr>
            <a:spLocks noGrp="1" noChangeArrowheads="1"/>
          </p:cNvSpPr>
          <p:nvPr>
            <p:ph type="body" sz="half" idx="1"/>
          </p:nvPr>
        </p:nvSpPr>
        <p:spPr>
          <a:xfrm>
            <a:off x="6417734" y="1752600"/>
            <a:ext cx="5291663" cy="4614861"/>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Final Judgment will occur at the end of the world</a:t>
            </a:r>
          </a:p>
          <a:p>
            <a:pPr lvl="1" indent="-228600" eaLnBrk="1" hangingPunct="1">
              <a:lnSpc>
                <a:spcPct val="90000"/>
              </a:lnSpc>
              <a:buFont typeface="Arial" panose="020B0604020202020204" pitchFamily="34" charset="0"/>
              <a:buChar char="•"/>
              <a:defRPr/>
            </a:pPr>
            <a:r>
              <a:rPr lang="en-US" altLang="ja-JP" sz="1800" kern="1200" dirty="0">
                <a:latin typeface="Bell MT" panose="02020503060305020303" pitchFamily="18" charset="77"/>
                <a:cs typeface="+mn-cs"/>
              </a:rPr>
              <a:t>“</a:t>
            </a:r>
            <a:r>
              <a:rPr lang="en-US" altLang="ja-JP" sz="1800" i="1" kern="1200" dirty="0">
                <a:latin typeface="Bell MT" panose="02020503060305020303" pitchFamily="18" charset="77"/>
                <a:cs typeface="+mn-cs"/>
              </a:rPr>
              <a:t>But of that day or that hour no one knows</a:t>
            </a:r>
            <a:r>
              <a:rPr lang="en-US" altLang="ja-JP" sz="1800" kern="1200" dirty="0">
                <a:latin typeface="Bell MT" panose="02020503060305020303" pitchFamily="18" charset="77"/>
                <a:cs typeface="+mn-cs"/>
              </a:rPr>
              <a:t>…” (Mk 13:32)</a:t>
            </a:r>
          </a:p>
          <a:p>
            <a:pPr lvl="1" indent="-228600" eaLnBrk="1" hangingPunct="1">
              <a:lnSpc>
                <a:spcPct val="90000"/>
              </a:lnSpc>
              <a:buFont typeface="Arial" panose="020B0604020202020204" pitchFamily="34" charset="0"/>
              <a:buChar char="•"/>
              <a:defRPr/>
            </a:pPr>
            <a:r>
              <a:rPr lang="en-US" altLang="ja-JP" sz="1800" kern="1200" dirty="0">
                <a:latin typeface="Bell MT" panose="02020503060305020303" pitchFamily="18" charset="77"/>
                <a:cs typeface="+mn-cs"/>
              </a:rPr>
              <a:t>“</a:t>
            </a:r>
            <a:r>
              <a:rPr lang="en-US" altLang="ja-JP" sz="1800" i="1" kern="1200" dirty="0">
                <a:latin typeface="Bell MT" panose="02020503060305020303" pitchFamily="18" charset="77"/>
                <a:cs typeface="+mn-cs"/>
              </a:rPr>
              <a:t>The day of the Lord will come like a thief in the night</a:t>
            </a:r>
            <a:r>
              <a:rPr lang="en-US" altLang="ja-JP" sz="1800" kern="1200" dirty="0">
                <a:latin typeface="Bell MT" panose="02020503060305020303" pitchFamily="18" charset="77"/>
                <a:cs typeface="+mn-cs"/>
              </a:rPr>
              <a:t>” (1 </a:t>
            </a:r>
            <a:r>
              <a:rPr lang="en-US" altLang="ja-JP" sz="1800" kern="1200" dirty="0" err="1">
                <a:latin typeface="Bell MT" panose="02020503060305020303" pitchFamily="18" charset="77"/>
                <a:cs typeface="+mn-cs"/>
              </a:rPr>
              <a:t>Thess</a:t>
            </a:r>
            <a:r>
              <a:rPr lang="en-US" altLang="ja-JP" sz="1800" kern="1200" dirty="0">
                <a:latin typeface="Bell MT" panose="02020503060305020303" pitchFamily="18" charset="77"/>
                <a:cs typeface="+mn-cs"/>
              </a:rPr>
              <a:t> 5:2)</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Christ will return in glory and raise all the dead </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body will then share in the eternal reward or punishment of the soul</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We will understand God’</a:t>
            </a:r>
            <a:r>
              <a:rPr lang="en-US" altLang="ja-JP" sz="1800" kern="1200" dirty="0">
                <a:latin typeface="Bell MT" panose="02020503060305020303" pitchFamily="18" charset="77"/>
                <a:cs typeface="+mn-cs"/>
              </a:rPr>
              <a:t>s eternal plan and come to know the consequence of every good and evil action the human race has performed</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meaning of all of human history and the ultimate purpose of creation will be reveled </a:t>
            </a:r>
          </a:p>
        </p:txBody>
      </p:sp>
    </p:spTree>
  </p:cSld>
  <p:clrMapOvr>
    <a:masterClrMapping/>
  </p:clrMapOvr>
  <p:transition>
    <p:cut/>
    <p:sndAc>
      <p:stSnd>
        <p:snd r:embed="rId2" name="button-30.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6" name="Rectangle 1536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Freeform: Shape 1537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2" name="Rectangle 2">
            <a:extLst>
              <a:ext uri="{FF2B5EF4-FFF2-40B4-BE49-F238E27FC236}">
                <a16:creationId xmlns:a16="http://schemas.microsoft.com/office/drawing/2014/main" id="{95EF0684-11E5-1752-8F29-90F34CF4066C}"/>
              </a:ext>
            </a:extLst>
          </p:cNvPr>
          <p:cNvSpPr>
            <a:spLocks noGrp="1" noChangeArrowheads="1"/>
          </p:cNvSpPr>
          <p:nvPr>
            <p:ph type="title"/>
          </p:nvPr>
        </p:nvSpPr>
        <p:spPr>
          <a:xfrm>
            <a:off x="2586667" y="127925"/>
            <a:ext cx="1223333" cy="1330841"/>
          </a:xfrm>
        </p:spPr>
        <p:txBody>
          <a:bodyPr vert="horz" lIns="91440" tIns="45720" rIns="91440" bIns="45720" rtlCol="0" anchor="ctr">
            <a:normAutofit/>
          </a:bodyPr>
          <a:lstStyle/>
          <a:p>
            <a:pPr algn="l" eaLnBrk="1" hangingPunct="1">
              <a:lnSpc>
                <a:spcPct val="90000"/>
              </a:lnSpc>
              <a:defRPr/>
            </a:pPr>
            <a:r>
              <a:rPr lang="en-US" b="1" kern="1200" dirty="0">
                <a:solidFill>
                  <a:schemeClr val="tx1"/>
                </a:solidFill>
                <a:latin typeface="Bell MT" panose="02020503060305020303" pitchFamily="18" charset="77"/>
                <a:cs typeface="+mj-cs"/>
              </a:rPr>
              <a:t>Hell</a:t>
            </a:r>
          </a:p>
        </p:txBody>
      </p:sp>
      <p:sp>
        <p:nvSpPr>
          <p:cNvPr id="15363" name="Rectangle 3">
            <a:extLst>
              <a:ext uri="{FF2B5EF4-FFF2-40B4-BE49-F238E27FC236}">
                <a16:creationId xmlns:a16="http://schemas.microsoft.com/office/drawing/2014/main" id="{6329E89C-A50D-B153-590F-AF591C0152BC}"/>
              </a:ext>
            </a:extLst>
          </p:cNvPr>
          <p:cNvSpPr>
            <a:spLocks noGrp="1" noChangeArrowheads="1"/>
          </p:cNvSpPr>
          <p:nvPr>
            <p:ph type="body" sz="half" idx="1"/>
          </p:nvPr>
        </p:nvSpPr>
        <p:spPr>
          <a:xfrm>
            <a:off x="425824" y="1295400"/>
            <a:ext cx="6432176" cy="4820735"/>
          </a:xfrm>
        </p:spPr>
        <p:txBody>
          <a:bodyPr vert="horz" lIns="91440" tIns="45720" rIns="91440" bIns="45720" rtlCol="0">
            <a:noAutofit/>
          </a:bodyPr>
          <a:lstStyle/>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After the particular judgment, those who die in mortal sin and deny Christ are eternally lost in hell</a:t>
            </a:r>
          </a:p>
          <a:p>
            <a:pPr indent="-228600" eaLnBrk="1" hangingPunct="1">
              <a:lnSpc>
                <a:spcPct val="90000"/>
              </a:lnSpc>
              <a:buFont typeface="Arial" panose="020B0604020202020204" pitchFamily="34" charset="0"/>
              <a:buChar char="•"/>
              <a:defRPr/>
            </a:pPr>
            <a:r>
              <a:rPr lang="en-US" altLang="ja-JP" sz="1800" kern="1200" dirty="0">
                <a:latin typeface="Bell MT" panose="02020503060305020303" pitchFamily="18" charset="77"/>
                <a:cs typeface="+mn-cs"/>
              </a:rPr>
              <a:t>“… </a:t>
            </a:r>
            <a:r>
              <a:rPr lang="en-US" altLang="ja-JP" sz="1800" i="1" kern="1200" dirty="0">
                <a:latin typeface="Bell MT" panose="02020503060305020303" pitchFamily="18" charset="77"/>
                <a:cs typeface="+mn-cs"/>
              </a:rPr>
              <a:t>it is better for you to enter life than … to go to Gehenna, to the unquenchable fire where their worm does not die, and the fire is not quenched</a:t>
            </a:r>
            <a:r>
              <a:rPr lang="en-US" altLang="ja-JP" sz="1800" kern="1200" dirty="0">
                <a:latin typeface="Bell MT" panose="02020503060305020303" pitchFamily="18" charset="77"/>
                <a:cs typeface="+mn-cs"/>
              </a:rPr>
              <a:t>.” (Mk 9:43-44)</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Gehenna is a place in Israel where the Canaanites sacrificed children to their gods (The Valley of Ben Hinnom)</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When the Israelites took over this territory, they made it into a landfill where trash was continually burned</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2 Pains in hell</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worst is the </a:t>
            </a:r>
            <a:r>
              <a:rPr lang="en-US" sz="1800" i="1" kern="1200" dirty="0">
                <a:latin typeface="Bell MT" panose="02020503060305020303" pitchFamily="18" charset="77"/>
                <a:cs typeface="+mn-cs"/>
              </a:rPr>
              <a:t>pain of separation</a:t>
            </a:r>
            <a:r>
              <a:rPr lang="en-US" sz="1800" kern="1200" dirty="0">
                <a:latin typeface="Bell MT" panose="02020503060305020303" pitchFamily="18" charset="77"/>
                <a:cs typeface="+mn-cs"/>
              </a:rPr>
              <a:t> from God who alone can give the happiness for which man longs</a:t>
            </a:r>
          </a:p>
          <a:p>
            <a:pPr lvl="1"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Second is the </a:t>
            </a:r>
            <a:r>
              <a:rPr lang="en-US" sz="1800" i="1" kern="1200" dirty="0">
                <a:latin typeface="Bell MT" panose="02020503060305020303" pitchFamily="18" charset="77"/>
                <a:cs typeface="+mn-cs"/>
              </a:rPr>
              <a:t>pain of sense</a:t>
            </a:r>
            <a:r>
              <a:rPr lang="en-US" sz="1800" kern="1200" dirty="0">
                <a:latin typeface="Bell MT" panose="02020503060305020303" pitchFamily="18" charset="77"/>
                <a:cs typeface="+mn-cs"/>
              </a:rPr>
              <a:t> corresponding to one’</a:t>
            </a:r>
            <a:r>
              <a:rPr lang="en-US" altLang="ja-JP" sz="1800" kern="1200" dirty="0">
                <a:latin typeface="Bell MT" panose="02020503060305020303" pitchFamily="18" charset="77"/>
                <a:cs typeface="+mn-cs"/>
              </a:rPr>
              <a:t>s sins</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God, while desiring </a:t>
            </a:r>
            <a:r>
              <a:rPr lang="en-US" altLang="ja-JP" sz="1800" kern="1200" dirty="0">
                <a:latin typeface="Bell MT" panose="02020503060305020303" pitchFamily="18" charset="77"/>
                <a:cs typeface="+mn-cs"/>
              </a:rPr>
              <a:t>“all to come to repentance” (</a:t>
            </a:r>
            <a:r>
              <a:rPr lang="en-US" altLang="ja-JP" sz="1800" i="1" kern="1200" dirty="0">
                <a:latin typeface="Bell MT" panose="02020503060305020303" pitchFamily="18" charset="77"/>
                <a:cs typeface="+mn-cs"/>
              </a:rPr>
              <a:t>2 Pet</a:t>
            </a:r>
            <a:r>
              <a:rPr lang="en-US" altLang="ja-JP" sz="1800" kern="1200" dirty="0">
                <a:latin typeface="Bell MT" panose="02020503060305020303" pitchFamily="18" charset="77"/>
                <a:cs typeface="+mn-cs"/>
              </a:rPr>
              <a:t> 3:9), nevertheless has created the human person to be free and responsible; and he respects our decisions; thus, a person chooses hell by mortal sin </a:t>
            </a:r>
          </a:p>
          <a:p>
            <a:pPr indent="-228600" eaLnBrk="1" hangingPunct="1">
              <a:lnSpc>
                <a:spcPct val="90000"/>
              </a:lnSpc>
              <a:buFont typeface="Arial" panose="020B0604020202020204" pitchFamily="34" charset="0"/>
              <a:buChar char="•"/>
              <a:defRPr/>
            </a:pPr>
            <a:r>
              <a:rPr lang="en-US" sz="1800" kern="1200" dirty="0">
                <a:latin typeface="Bell MT" panose="02020503060305020303" pitchFamily="18" charset="77"/>
                <a:cs typeface="+mn-cs"/>
              </a:rPr>
              <a:t>The Church prays that none will be lost</a:t>
            </a:r>
          </a:p>
          <a:p>
            <a:pPr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a:p>
            <a:pPr lvl="1" indent="-228600" eaLnBrk="1" hangingPunct="1">
              <a:lnSpc>
                <a:spcPct val="90000"/>
              </a:lnSpc>
              <a:buFont typeface="Arial" panose="020B0604020202020204" pitchFamily="34" charset="0"/>
              <a:buChar char="•"/>
              <a:defRPr/>
            </a:pPr>
            <a:endParaRPr lang="en-US" sz="1800" kern="1200" dirty="0">
              <a:latin typeface="Bell MT" panose="02020503060305020303" pitchFamily="18" charset="77"/>
              <a:cs typeface="+mn-cs"/>
            </a:endParaRPr>
          </a:p>
        </p:txBody>
      </p:sp>
      <p:pic>
        <p:nvPicPr>
          <p:cNvPr id="15364" name="Picture 4" descr="hell-11g">
            <a:extLst>
              <a:ext uri="{FF2B5EF4-FFF2-40B4-BE49-F238E27FC236}">
                <a16:creationId xmlns:a16="http://schemas.microsoft.com/office/drawing/2014/main" id="{20A039DE-F669-6D98-C753-D390D3EB9DEE}"/>
              </a:ext>
            </a:extLst>
          </p:cNvPr>
          <p:cNvPicPr>
            <a:picLocks noGrp="1" noChangeAspect="1" noChangeArrowheads="1"/>
          </p:cNvPicPr>
          <p:nvPr>
            <p:ph sz="half" idx="4294967295"/>
          </p:nvPr>
        </p:nvPicPr>
        <p:blipFill>
          <a:blip r:embed="rId4"/>
          <a:srcRect l="3903" t="38724" r="12834"/>
          <a:stretch>
            <a:fillRect/>
          </a:stretch>
        </p:blipFill>
        <p:spPr>
          <a:xfrm>
            <a:off x="7368476" y="1458766"/>
            <a:ext cx="4292624" cy="3755915"/>
          </a:xfrm>
          <a:prstGeom prst="rect">
            <a:avLst/>
          </a:prstGeom>
        </p:spPr>
      </p:pic>
      <p:sp>
        <p:nvSpPr>
          <p:cNvPr id="15373" name="Freeform: Shape 1537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transition>
    <p:cut/>
    <p:sndAc>
      <p:stSnd>
        <p:snd r:embed="rId3" name="button-30.wav"/>
      </p:stSnd>
    </p:sndAc>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7022</TotalTime>
  <Words>2249</Words>
  <Application>Microsoft Macintosh PowerPoint</Application>
  <PresentationFormat>Widescreen</PresentationFormat>
  <Paragraphs>142</Paragraphs>
  <Slides>19</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Bell MT</vt:lpstr>
      <vt:lpstr>Calibri</vt:lpstr>
      <vt:lpstr>Google Sans</vt:lpstr>
      <vt:lpstr>Lato</vt:lpstr>
      <vt:lpstr>Default Design</vt:lpstr>
      <vt:lpstr>RCIA  The Last Four Things:  Death, Judgment, Heaven, &amp; Hell  Sacraments: Anointing of the Sick</vt:lpstr>
      <vt:lpstr>PowerPoint Presentation</vt:lpstr>
      <vt:lpstr>Eschatology</vt:lpstr>
      <vt:lpstr>Death</vt:lpstr>
      <vt:lpstr>Christian Death</vt:lpstr>
      <vt:lpstr>Judgment</vt:lpstr>
      <vt:lpstr>Particular Judgment</vt:lpstr>
      <vt:lpstr>Final Judgment</vt:lpstr>
      <vt:lpstr>Hell</vt:lpstr>
      <vt:lpstr>PowerPoint Presentation</vt:lpstr>
      <vt:lpstr>Purgatory</vt:lpstr>
      <vt:lpstr>Scriptural Foundations of Purgatory</vt:lpstr>
      <vt:lpstr>Purgatory in Tradition</vt:lpstr>
      <vt:lpstr>PowerPoint Presentation</vt:lpstr>
      <vt:lpstr>Heaven</vt:lpstr>
      <vt:lpstr>Last Judgment and  The Resurrection of the Body</vt:lpstr>
      <vt:lpstr>The Resurrected Body</vt:lpstr>
      <vt:lpstr>PowerPoint Presentation</vt:lpstr>
      <vt:lpstr>Sacraments: Anointing of the Sick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Four Things: Death, Judgment, Heaven, Hell</dc:title>
  <dc:creator>Mt. St. Mary's</dc:creator>
  <cp:lastModifiedBy>lindsaymsartorio@gmail.com</cp:lastModifiedBy>
  <cp:revision>20</cp:revision>
  <dcterms:created xsi:type="dcterms:W3CDTF">2010-12-03T23:36:15Z</dcterms:created>
  <dcterms:modified xsi:type="dcterms:W3CDTF">2024-02-28T18:17:21Z</dcterms:modified>
</cp:coreProperties>
</file>